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46"/>
  </p:notesMasterIdLst>
  <p:sldIdLst>
    <p:sldId id="257" r:id="rId2"/>
    <p:sldId id="276" r:id="rId3"/>
    <p:sldId id="277" r:id="rId4"/>
    <p:sldId id="256" r:id="rId5"/>
    <p:sldId id="278" r:id="rId6"/>
    <p:sldId id="279" r:id="rId7"/>
    <p:sldId id="280" r:id="rId8"/>
    <p:sldId id="281" r:id="rId9"/>
    <p:sldId id="282" r:id="rId10"/>
    <p:sldId id="283" r:id="rId11"/>
    <p:sldId id="284" r:id="rId12"/>
    <p:sldId id="289" r:id="rId13"/>
    <p:sldId id="286" r:id="rId14"/>
    <p:sldId id="288" r:id="rId15"/>
    <p:sldId id="290" r:id="rId16"/>
    <p:sldId id="291" r:id="rId17"/>
    <p:sldId id="294" r:id="rId18"/>
    <p:sldId id="295" r:id="rId19"/>
    <p:sldId id="292"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11" r:id="rId33"/>
    <p:sldId id="309" r:id="rId34"/>
    <p:sldId id="310" r:id="rId35"/>
    <p:sldId id="312" r:id="rId36"/>
    <p:sldId id="313" r:id="rId37"/>
    <p:sldId id="314" r:id="rId38"/>
    <p:sldId id="315" r:id="rId39"/>
    <p:sldId id="316" r:id="rId40"/>
    <p:sldId id="317" r:id="rId41"/>
    <p:sldId id="319" r:id="rId42"/>
    <p:sldId id="320" r:id="rId43"/>
    <p:sldId id="321" r:id="rId44"/>
    <p:sldId id="318" r:id="rId45"/>
  </p:sldIdLst>
  <p:sldSz cx="18288000" cy="10287000"/>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Open Sans" panose="020B0606030504020204" pitchFamily="34" charset="0"/>
      <p:regular r:id="rId52"/>
      <p:bold r:id="rId53"/>
      <p:italic r:id="rId54"/>
      <p:boldItalic r:id="rId55"/>
    </p:embeddedFont>
    <p:embeddedFont>
      <p:font typeface="Questrial" panose="020B0604020202020204" charset="0"/>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userDrawn="1">
          <p15:clr>
            <a:srgbClr val="A4A3A4"/>
          </p15:clr>
        </p15:guide>
        <p15:guide id="2" pos="5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E7C"/>
    <a:srgbClr val="8D9EF8"/>
    <a:srgbClr val="FF8EA0"/>
    <a:srgbClr val="EDC44C"/>
    <a:srgbClr val="FFFFFF"/>
    <a:srgbClr val="F8CC49"/>
    <a:srgbClr val="458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294" y="-42"/>
      </p:cViewPr>
      <p:guideLst>
        <p:guide orient="horz" pos="3240"/>
        <p:guide pos="57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05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902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04"/>
        <p:cNvGrpSpPr/>
        <p:nvPr/>
      </p:nvGrpSpPr>
      <p:grpSpPr>
        <a:xfrm>
          <a:off x="0" y="0"/>
          <a:ext cx="0" cy="0"/>
          <a:chOff x="0" y="0"/>
          <a:chExt cx="0" cy="0"/>
        </a:xfrm>
      </p:grpSpPr>
      <p:sp>
        <p:nvSpPr>
          <p:cNvPr id="205" name="Google Shape;205;p2"/>
          <p:cNvSpPr/>
          <p:nvPr/>
        </p:nvSpPr>
        <p:spPr>
          <a:xfrm>
            <a:off x="18425" y="0"/>
            <a:ext cx="182880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536720" y="183678"/>
            <a:ext cx="2031696" cy="6135546"/>
            <a:chOff x="5819775" y="2877969"/>
            <a:chExt cx="1478565" cy="4465138"/>
          </a:xfrm>
        </p:grpSpPr>
        <p:sp>
          <p:nvSpPr>
            <p:cNvPr id="207" name="Google Shape;207;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 name="Google Shape;212;p2"/>
          <p:cNvGrpSpPr/>
          <p:nvPr/>
        </p:nvGrpSpPr>
        <p:grpSpPr>
          <a:xfrm>
            <a:off x="576669" y="328606"/>
            <a:ext cx="1459614" cy="4790474"/>
            <a:chOff x="5734431" y="3000731"/>
            <a:chExt cx="1070255" cy="3512593"/>
          </a:xfrm>
        </p:grpSpPr>
        <p:sp>
          <p:nvSpPr>
            <p:cNvPr id="213" name="Google Shape;213;p2"/>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 name="Google Shape;216;p2"/>
          <p:cNvGrpSpPr/>
          <p:nvPr/>
        </p:nvGrpSpPr>
        <p:grpSpPr>
          <a:xfrm>
            <a:off x="1301534" y="562719"/>
            <a:ext cx="1079291" cy="4982455"/>
            <a:chOff x="8791574" y="2976562"/>
            <a:chExt cx="801315" cy="3699202"/>
          </a:xfrm>
        </p:grpSpPr>
        <p:sp>
          <p:nvSpPr>
            <p:cNvPr id="217" name="Google Shape;217;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 name="Google Shape;220;p2"/>
          <p:cNvGrpSpPr/>
          <p:nvPr/>
        </p:nvGrpSpPr>
        <p:grpSpPr>
          <a:xfrm>
            <a:off x="577498" y="1126377"/>
            <a:ext cx="1124433" cy="727414"/>
            <a:chOff x="8624939" y="4805914"/>
            <a:chExt cx="1037874" cy="671418"/>
          </a:xfrm>
        </p:grpSpPr>
        <p:sp>
          <p:nvSpPr>
            <p:cNvPr id="221" name="Google Shape;221;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 name="Google Shape;228;p2"/>
          <p:cNvGrpSpPr/>
          <p:nvPr/>
        </p:nvGrpSpPr>
        <p:grpSpPr>
          <a:xfrm>
            <a:off x="708519" y="2589672"/>
            <a:ext cx="920454" cy="1099872"/>
            <a:chOff x="8753894" y="4676865"/>
            <a:chExt cx="782034" cy="934471"/>
          </a:xfrm>
        </p:grpSpPr>
        <p:sp>
          <p:nvSpPr>
            <p:cNvPr id="229" name="Google Shape;229;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 name="Google Shape;239;p2"/>
          <p:cNvGrpSpPr/>
          <p:nvPr/>
        </p:nvGrpSpPr>
        <p:grpSpPr>
          <a:xfrm>
            <a:off x="761801" y="4083402"/>
            <a:ext cx="1093087" cy="1874848"/>
            <a:chOff x="8758614" y="4479699"/>
            <a:chExt cx="774580" cy="1328549"/>
          </a:xfrm>
        </p:grpSpPr>
        <p:sp>
          <p:nvSpPr>
            <p:cNvPr id="240" name="Google Shape;240;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0" name="Google Shape;260;p2"/>
          <p:cNvSpPr/>
          <p:nvPr/>
        </p:nvSpPr>
        <p:spPr>
          <a:xfrm>
            <a:off x="2009421" y="1149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663888" y="871626"/>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98367" y="3923438"/>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1583031" y="2695939"/>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1290492" y="607443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flipH="1">
            <a:off x="433206" y="5896018"/>
            <a:ext cx="311443" cy="346804"/>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flipH="1">
            <a:off x="1110570" y="9816105"/>
            <a:ext cx="258401" cy="282760"/>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flipH="1">
            <a:off x="847796" y="6641567"/>
            <a:ext cx="207846" cy="228540"/>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flipH="1">
            <a:off x="1802009" y="1586345"/>
            <a:ext cx="207848" cy="228671"/>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flipH="1">
            <a:off x="468293" y="9832131"/>
            <a:ext cx="231559" cy="235849"/>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flipH="1">
            <a:off x="465820" y="7051098"/>
            <a:ext cx="417781" cy="348573"/>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1913828" y="7057420"/>
            <a:ext cx="362650" cy="38328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flipH="1">
            <a:off x="16162201" y="373740"/>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flipH="1">
            <a:off x="1834496" y="778186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7158181" flipH="1">
            <a:off x="1526519" y="8834815"/>
            <a:ext cx="603210" cy="807550"/>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5" name="Google Shape;275;p2"/>
          <p:cNvGrpSpPr/>
          <p:nvPr/>
        </p:nvGrpSpPr>
        <p:grpSpPr>
          <a:xfrm>
            <a:off x="463257" y="8579935"/>
            <a:ext cx="852702" cy="1160371"/>
            <a:chOff x="463257" y="8579935"/>
            <a:chExt cx="852702" cy="1160371"/>
          </a:xfrm>
        </p:grpSpPr>
        <p:sp>
          <p:nvSpPr>
            <p:cNvPr id="276" name="Google Shape;276;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2" name="Google Shape;282;p2"/>
          <p:cNvSpPr/>
          <p:nvPr/>
        </p:nvSpPr>
        <p:spPr>
          <a:xfrm flipH="1">
            <a:off x="1870818" y="6429968"/>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flipH="1">
            <a:off x="1870813" y="6387160"/>
            <a:ext cx="16252" cy="11899"/>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flipH="1">
            <a:off x="1864488" y="6388128"/>
            <a:ext cx="7047" cy="2445"/>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7" name="Google Shape;287;p2"/>
          <p:cNvGrpSpPr/>
          <p:nvPr/>
        </p:nvGrpSpPr>
        <p:grpSpPr>
          <a:xfrm>
            <a:off x="670708" y="6388106"/>
            <a:ext cx="1217512" cy="1791581"/>
            <a:chOff x="670708" y="6388106"/>
            <a:chExt cx="1217512" cy="1791581"/>
          </a:xfrm>
        </p:grpSpPr>
        <p:sp>
          <p:nvSpPr>
            <p:cNvPr id="288" name="Google Shape;28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3" name="Google Shape;293;p2"/>
          <p:cNvGrpSpPr/>
          <p:nvPr/>
        </p:nvGrpSpPr>
        <p:grpSpPr>
          <a:xfrm>
            <a:off x="16777734" y="278593"/>
            <a:ext cx="1162052" cy="1192488"/>
            <a:chOff x="16777734" y="278593"/>
            <a:chExt cx="1162052" cy="1192488"/>
          </a:xfrm>
        </p:grpSpPr>
        <p:sp>
          <p:nvSpPr>
            <p:cNvPr id="294" name="Google Shape;29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8" name="Google Shape;298;p2"/>
          <p:cNvSpPr/>
          <p:nvPr/>
        </p:nvSpPr>
        <p:spPr>
          <a:xfrm rot="10800000" flipH="1">
            <a:off x="2149037" y="662909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10800000" flipH="1">
            <a:off x="1504509" y="8544345"/>
            <a:ext cx="154036" cy="15330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10800000" flipH="1">
            <a:off x="350707" y="8026857"/>
            <a:ext cx="207564" cy="2065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10800000" flipH="1">
            <a:off x="1854635" y="10013342"/>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10800000" flipH="1">
            <a:off x="179162" y="5316495"/>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2271029" y="91626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2204473" y="2142789"/>
            <a:ext cx="208109" cy="231290"/>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5" name="Google Shape;305;p2"/>
          <p:cNvGrpSpPr/>
          <p:nvPr/>
        </p:nvGrpSpPr>
        <p:grpSpPr>
          <a:xfrm flipH="1">
            <a:off x="15807830" y="1239802"/>
            <a:ext cx="2109173" cy="6522855"/>
            <a:chOff x="5819775" y="2770478"/>
            <a:chExt cx="1478565" cy="4572629"/>
          </a:xfrm>
        </p:grpSpPr>
        <p:sp>
          <p:nvSpPr>
            <p:cNvPr id="306" name="Google Shape;306;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988794" y="2770478"/>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1" name="Google Shape;311;p2"/>
          <p:cNvGrpSpPr/>
          <p:nvPr/>
        </p:nvGrpSpPr>
        <p:grpSpPr>
          <a:xfrm flipH="1">
            <a:off x="16359615" y="1543874"/>
            <a:ext cx="1515374" cy="4973480"/>
            <a:chOff x="5734431" y="3000731"/>
            <a:chExt cx="1070255" cy="3512593"/>
          </a:xfrm>
        </p:grpSpPr>
        <p:sp>
          <p:nvSpPr>
            <p:cNvPr id="312" name="Google Shape;312;p2"/>
            <p:cNvSpPr/>
            <p:nvPr/>
          </p:nvSpPr>
          <p:spPr>
            <a:xfrm flipH="1">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flipH="1">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2"/>
          <p:cNvGrpSpPr/>
          <p:nvPr/>
        </p:nvGrpSpPr>
        <p:grpSpPr>
          <a:xfrm flipH="1">
            <a:off x="16002292" y="1786756"/>
            <a:ext cx="1120479" cy="5172594"/>
            <a:chOff x="8791574" y="2976562"/>
            <a:chExt cx="801315" cy="3699202"/>
          </a:xfrm>
        </p:grpSpPr>
        <p:sp>
          <p:nvSpPr>
            <p:cNvPr id="316" name="Google Shape;316;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2"/>
          <p:cNvGrpSpPr/>
          <p:nvPr/>
        </p:nvGrpSpPr>
        <p:grpSpPr>
          <a:xfrm flipH="1">
            <a:off x="16707527" y="2371712"/>
            <a:ext cx="1167297" cy="755144"/>
            <a:chOff x="8624939" y="4805914"/>
            <a:chExt cx="1037874" cy="671418"/>
          </a:xfrm>
        </p:grpSpPr>
        <p:sp>
          <p:nvSpPr>
            <p:cNvPr id="320" name="Google Shape;320;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 name="Google Shape;327;p2"/>
          <p:cNvGrpSpPr/>
          <p:nvPr/>
        </p:nvGrpSpPr>
        <p:grpSpPr>
          <a:xfrm flipH="1">
            <a:off x="16782040" y="3891450"/>
            <a:ext cx="955646" cy="1141924"/>
            <a:chOff x="8753894" y="4676865"/>
            <a:chExt cx="782034" cy="934471"/>
          </a:xfrm>
        </p:grpSpPr>
        <p:sp>
          <p:nvSpPr>
            <p:cNvPr id="328" name="Google Shape;328;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8" name="Google Shape;338;p2"/>
          <p:cNvGrpSpPr/>
          <p:nvPr/>
        </p:nvGrpSpPr>
        <p:grpSpPr>
          <a:xfrm flipH="1">
            <a:off x="16548810" y="5441549"/>
            <a:ext cx="1134760" cy="1946324"/>
            <a:chOff x="8758614" y="4479699"/>
            <a:chExt cx="774580" cy="1328549"/>
          </a:xfrm>
        </p:grpSpPr>
        <p:sp>
          <p:nvSpPr>
            <p:cNvPr id="339" name="Google Shape;339;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9" name="Google Shape;359;p2"/>
          <p:cNvSpPr/>
          <p:nvPr/>
        </p:nvSpPr>
        <p:spPr>
          <a:xfrm flipH="1">
            <a:off x="16222678" y="3366230"/>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flipH="1">
            <a:off x="17587569" y="2107441"/>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flipH="1">
            <a:off x="17655590" y="5275708"/>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flipH="1">
            <a:off x="16566848" y="4001368"/>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flipH="1">
            <a:off x="16870549" y="7508784"/>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7700943" y="7323481"/>
            <a:ext cx="323334" cy="360045"/>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682840" y="8902055"/>
            <a:ext cx="268267" cy="29355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7378087" y="8097468"/>
            <a:ext cx="215782" cy="23726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6387474" y="2849415"/>
            <a:ext cx="215784" cy="237402"/>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5160306" y="7981155"/>
            <a:ext cx="323334" cy="360047"/>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7190237" y="9766676"/>
            <a:ext cx="240041" cy="244488"/>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17556690" y="8522622"/>
            <a:ext cx="433085" cy="361341"/>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16110980" y="8529186"/>
            <a:ext cx="375934" cy="39732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16279244" y="9281267"/>
            <a:ext cx="290317" cy="71587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rot="7159166">
            <a:off x="15748328" y="623071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17099189" y="8755760"/>
            <a:ext cx="678601" cy="938522"/>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16886619" y="8417798"/>
            <a:ext cx="447222" cy="522669"/>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16980503" y="8664200"/>
            <a:ext cx="329931" cy="219046"/>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16531883" y="7877870"/>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16564482" y="7896529"/>
            <a:ext cx="531715" cy="649956"/>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16515071" y="7833429"/>
            <a:ext cx="16871" cy="12352"/>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16531193" y="7834433"/>
            <a:ext cx="7316" cy="2538"/>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6513873" y="7834411"/>
            <a:ext cx="612109" cy="741866"/>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rot="10800000">
            <a:off x="15992289" y="8084493"/>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rot="10800000">
            <a:off x="16752285" y="10072927"/>
            <a:ext cx="159812" cy="15904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rot="10800000">
            <a:off x="17964649" y="9687834"/>
            <a:ext cx="215650" cy="21462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rot="10800000">
            <a:off x="15926446" y="9654729"/>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rot="10800000">
            <a:off x="18037306" y="6721820"/>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flipH="1">
            <a:off x="16104077" y="2223804"/>
            <a:ext cx="216055" cy="24012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0" name="Google Shape;390;p2"/>
          <p:cNvGrpSpPr/>
          <p:nvPr/>
        </p:nvGrpSpPr>
        <p:grpSpPr>
          <a:xfrm rot="1779704">
            <a:off x="2609844" y="180982"/>
            <a:ext cx="852739" cy="1160421"/>
            <a:chOff x="463257" y="8579935"/>
            <a:chExt cx="852702" cy="1160371"/>
          </a:xfrm>
        </p:grpSpPr>
        <p:sp>
          <p:nvSpPr>
            <p:cNvPr id="391" name="Google Shape;39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7" name="Google Shape;397;p2"/>
          <p:cNvGrpSpPr/>
          <p:nvPr/>
        </p:nvGrpSpPr>
        <p:grpSpPr>
          <a:xfrm rot="-10188628">
            <a:off x="4748289" y="70390"/>
            <a:ext cx="1217477" cy="1791530"/>
            <a:chOff x="670708" y="6388106"/>
            <a:chExt cx="1217512" cy="1791581"/>
          </a:xfrm>
        </p:grpSpPr>
        <p:sp>
          <p:nvSpPr>
            <p:cNvPr id="398" name="Google Shape;39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3" name="Google Shape;403;p2"/>
          <p:cNvGrpSpPr/>
          <p:nvPr/>
        </p:nvGrpSpPr>
        <p:grpSpPr>
          <a:xfrm rot="7677809">
            <a:off x="7384303" y="-98815"/>
            <a:ext cx="1134750" cy="1946307"/>
            <a:chOff x="8758614" y="4479699"/>
            <a:chExt cx="774580" cy="1328549"/>
          </a:xfrm>
        </p:grpSpPr>
        <p:sp>
          <p:nvSpPr>
            <p:cNvPr id="404" name="Google Shape;40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4" name="Google Shape;424;p2"/>
          <p:cNvGrpSpPr/>
          <p:nvPr/>
        </p:nvGrpSpPr>
        <p:grpSpPr>
          <a:xfrm flipH="1">
            <a:off x="11627390" y="114025"/>
            <a:ext cx="955646" cy="1141924"/>
            <a:chOff x="8753894" y="4676865"/>
            <a:chExt cx="782034" cy="934471"/>
          </a:xfrm>
        </p:grpSpPr>
        <p:sp>
          <p:nvSpPr>
            <p:cNvPr id="425" name="Google Shape;42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5" name="Google Shape;435;p2"/>
          <p:cNvGrpSpPr/>
          <p:nvPr/>
        </p:nvGrpSpPr>
        <p:grpSpPr>
          <a:xfrm>
            <a:off x="14050698" y="183602"/>
            <a:ext cx="1124433" cy="727414"/>
            <a:chOff x="8624939" y="4805914"/>
            <a:chExt cx="1037874" cy="671418"/>
          </a:xfrm>
        </p:grpSpPr>
        <p:sp>
          <p:nvSpPr>
            <p:cNvPr id="436" name="Google Shape;43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2"/>
          <p:cNvGrpSpPr/>
          <p:nvPr/>
        </p:nvGrpSpPr>
        <p:grpSpPr>
          <a:xfrm>
            <a:off x="9311147" y="88743"/>
            <a:ext cx="1162052" cy="1192488"/>
            <a:chOff x="16777734" y="278593"/>
            <a:chExt cx="1162052" cy="1192488"/>
          </a:xfrm>
        </p:grpSpPr>
        <p:sp>
          <p:nvSpPr>
            <p:cNvPr id="444" name="Google Shape;44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8" name="Google Shape;448;p2"/>
          <p:cNvSpPr/>
          <p:nvPr/>
        </p:nvSpPr>
        <p:spPr>
          <a:xfrm rot="7159166">
            <a:off x="3899628"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rot="-7159166" flipH="1">
            <a:off x="13004465"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3684954" y="7919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6672354" y="183588"/>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13737229" y="91101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flipH="1">
            <a:off x="8642063" y="23606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flipH="1">
            <a:off x="11262784" y="340242"/>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0800000" flipH="1">
            <a:off x="4581099" y="23763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rot="10800000" flipH="1">
            <a:off x="6202437" y="64104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8097921" y="23127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3033071" y="114972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5541609" y="634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6847305" y="70964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0721608" y="1370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15101113" y="1053748"/>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4019927" y="13504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4831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1074126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15389115" y="218353"/>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flipH="1">
            <a:off x="5725040"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flipH="1">
            <a:off x="9241765"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flipH="1">
            <a:off x="14423103" y="11028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0" name="Google Shape;470;p2"/>
          <p:cNvGrpSpPr/>
          <p:nvPr/>
        </p:nvGrpSpPr>
        <p:grpSpPr>
          <a:xfrm rot="-1779704" flipH="1">
            <a:off x="14948071" y="8775451"/>
            <a:ext cx="852739" cy="1160421"/>
            <a:chOff x="463257" y="8579935"/>
            <a:chExt cx="852702" cy="1160371"/>
          </a:xfrm>
        </p:grpSpPr>
        <p:sp>
          <p:nvSpPr>
            <p:cNvPr id="471" name="Google Shape;47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2"/>
          <p:cNvGrpSpPr/>
          <p:nvPr/>
        </p:nvGrpSpPr>
        <p:grpSpPr>
          <a:xfrm rot="611372">
            <a:off x="12444888" y="8254935"/>
            <a:ext cx="1217477" cy="1791530"/>
            <a:chOff x="670708" y="6388106"/>
            <a:chExt cx="1217512" cy="1791581"/>
          </a:xfrm>
        </p:grpSpPr>
        <p:sp>
          <p:nvSpPr>
            <p:cNvPr id="478" name="Google Shape;47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3" name="Google Shape;483;p2"/>
          <p:cNvGrpSpPr/>
          <p:nvPr/>
        </p:nvGrpSpPr>
        <p:grpSpPr>
          <a:xfrm rot="-3122191">
            <a:off x="9891601" y="8269363"/>
            <a:ext cx="1134750" cy="1946307"/>
            <a:chOff x="8758614" y="4479699"/>
            <a:chExt cx="774580" cy="1328549"/>
          </a:xfrm>
        </p:grpSpPr>
        <p:sp>
          <p:nvSpPr>
            <p:cNvPr id="484" name="Google Shape;48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4" name="Google Shape;504;p2"/>
          <p:cNvGrpSpPr/>
          <p:nvPr/>
        </p:nvGrpSpPr>
        <p:grpSpPr>
          <a:xfrm>
            <a:off x="5827618" y="8860906"/>
            <a:ext cx="955646" cy="1141924"/>
            <a:chOff x="8753894" y="4676865"/>
            <a:chExt cx="782034" cy="934471"/>
          </a:xfrm>
        </p:grpSpPr>
        <p:sp>
          <p:nvSpPr>
            <p:cNvPr id="505" name="Google Shape;50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5" name="Google Shape;515;p2"/>
          <p:cNvGrpSpPr/>
          <p:nvPr/>
        </p:nvGrpSpPr>
        <p:grpSpPr>
          <a:xfrm flipH="1">
            <a:off x="3235523" y="9205838"/>
            <a:ext cx="1124433" cy="727414"/>
            <a:chOff x="8624939" y="4805914"/>
            <a:chExt cx="1037874" cy="671418"/>
          </a:xfrm>
        </p:grpSpPr>
        <p:sp>
          <p:nvSpPr>
            <p:cNvPr id="516" name="Google Shape;51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3" name="Google Shape;523;p2"/>
          <p:cNvGrpSpPr/>
          <p:nvPr/>
        </p:nvGrpSpPr>
        <p:grpSpPr>
          <a:xfrm rot="10800000">
            <a:off x="7937456" y="8835624"/>
            <a:ext cx="1162052" cy="1192488"/>
            <a:chOff x="16777734" y="278593"/>
            <a:chExt cx="1162052" cy="1192488"/>
          </a:xfrm>
        </p:grpSpPr>
        <p:sp>
          <p:nvSpPr>
            <p:cNvPr id="524" name="Google Shape;52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8" name="Google Shape;528;p2"/>
          <p:cNvSpPr/>
          <p:nvPr/>
        </p:nvSpPr>
        <p:spPr>
          <a:xfrm rot="-3640834">
            <a:off x="13884558"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3640834" flipH="1">
            <a:off x="4779720"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10800000">
            <a:off x="14406399" y="897651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10800000">
            <a:off x="11418999" y="9584890"/>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10800000">
            <a:off x="4354124" y="885746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10800000" flipH="1">
            <a:off x="9522152" y="925830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10800000" flipH="1">
            <a:off x="6868257" y="908712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flipH="1">
            <a:off x="13588103" y="9638920"/>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flipH="1">
            <a:off x="11966766" y="923550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10800000">
            <a:off x="10058631" y="963257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10800000">
            <a:off x="5123481" y="871412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10800000">
            <a:off x="2614944" y="9229148"/>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11214942" y="907782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7396301" y="95383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flipH="1">
            <a:off x="3095539" y="8618144"/>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10800000">
            <a:off x="14137303" y="8487532"/>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10800000">
            <a:off x="1180891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10800000">
            <a:off x="741596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10800000">
            <a:off x="2768116" y="9619669"/>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10800000" flipH="1">
            <a:off x="12374171"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10800000" flipH="1">
            <a:off x="8857446"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10800000" flipH="1">
            <a:off x="3676109" y="86672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This bundle includes">
  <p:cSld name="CUSTOM_21">
    <p:spTree>
      <p:nvGrpSpPr>
        <p:cNvPr id="1" name="Shape 9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grpSp>
        <p:nvGrpSpPr>
          <p:cNvPr id="8" name="Google Shape;8;p1"/>
          <p:cNvGrpSpPr/>
          <p:nvPr/>
        </p:nvGrpSpPr>
        <p:grpSpPr>
          <a:xfrm>
            <a:off x="406919" y="183899"/>
            <a:ext cx="780718" cy="3563807"/>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 name="Google Shape;13;p1"/>
          <p:cNvGrpSpPr/>
          <p:nvPr/>
        </p:nvGrpSpPr>
        <p:grpSpPr>
          <a:xfrm>
            <a:off x="439933" y="306475"/>
            <a:ext cx="1239034" cy="406652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 name="Google Shape;17;p1"/>
          <p:cNvGrpSpPr/>
          <p:nvPr/>
        </p:nvGrpSpPr>
        <p:grpSpPr>
          <a:xfrm>
            <a:off x="1056338" y="505662"/>
            <a:ext cx="916304" cy="4230037"/>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 name="Google Shape;21;p1"/>
          <p:cNvGrpSpPr/>
          <p:nvPr/>
        </p:nvGrpSpPr>
        <p:grpSpPr>
          <a:xfrm>
            <a:off x="441626" y="984270"/>
            <a:ext cx="954637" cy="617570"/>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1"/>
          <p:cNvGrpSpPr/>
          <p:nvPr/>
        </p:nvGrpSpPr>
        <p:grpSpPr>
          <a:xfrm>
            <a:off x="552331" y="2226224"/>
            <a:ext cx="781408" cy="933723"/>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 name="Google Shape;40;p1"/>
          <p:cNvGrpSpPr/>
          <p:nvPr/>
        </p:nvGrpSpPr>
        <p:grpSpPr>
          <a:xfrm>
            <a:off x="598251" y="3494212"/>
            <a:ext cx="928024" cy="1591602"/>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 name="Google Shape;61;p1"/>
          <p:cNvSpPr/>
          <p:nvPr/>
        </p:nvSpPr>
        <p:spPr>
          <a:xfrm>
            <a:off x="1656729" y="100377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514453" y="767708"/>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458829" y="3358505"/>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294749" y="231643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046402" y="518456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flipH="1">
            <a:off x="319137" y="5033102"/>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flipH="1">
            <a:off x="894089" y="8361010"/>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flipH="1">
            <a:off x="670926" y="5666026"/>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flipH="1">
            <a:off x="1480995" y="1374459"/>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flipH="1">
            <a:off x="348626" y="837461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flipH="1">
            <a:off x="346703" y="6013692"/>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1575576" y="6019059"/>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flipH="1">
            <a:off x="248345" y="9079958"/>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flipH="1">
            <a:off x="1507909" y="663406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rot="-7155832" flipH="1">
            <a:off x="1246538" y="7528584"/>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6" name="Google Shape;76;p1"/>
          <p:cNvGrpSpPr/>
          <p:nvPr/>
        </p:nvGrpSpPr>
        <p:grpSpPr>
          <a:xfrm>
            <a:off x="344158" y="7312117"/>
            <a:ext cx="723944" cy="985155"/>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 name="Google Shape;83;p1"/>
          <p:cNvSpPr/>
          <p:nvPr/>
        </p:nvSpPr>
        <p:spPr>
          <a:xfrm flipH="1">
            <a:off x="1539063" y="5486392"/>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flipH="1">
            <a:off x="1539052" y="5450051"/>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flipH="1">
            <a:off x="1533687" y="5450872"/>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8" name="Google Shape;88;p1"/>
          <p:cNvGrpSpPr/>
          <p:nvPr/>
        </p:nvGrpSpPr>
        <p:grpSpPr>
          <a:xfrm>
            <a:off x="520283" y="5451254"/>
            <a:ext cx="1033667" cy="1521052"/>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4" name="Google Shape;94;p1"/>
          <p:cNvSpPr/>
          <p:nvPr/>
        </p:nvSpPr>
        <p:spPr>
          <a:xfrm flipH="1">
            <a:off x="771929" y="8999202"/>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flipH="1">
            <a:off x="1186887" y="901745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flipH="1">
            <a:off x="1620181" y="9496624"/>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flipH="1">
            <a:off x="834716" y="9630935"/>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rot="10800000" flipH="1">
            <a:off x="1775254" y="565516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flipH="1">
            <a:off x="1228089" y="7281203"/>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rot="10800000" flipH="1">
            <a:off x="248581" y="6841889"/>
            <a:ext cx="176371" cy="17552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rot="10800000" flipH="1">
            <a:off x="1525324" y="8528178"/>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flipH="1">
            <a:off x="102950" y="4540849"/>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1822316" y="184684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flipH="1">
            <a:off x="196384" y="9765390"/>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77849" y="8804103"/>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 name="Google Shape;106;p1"/>
          <p:cNvGrpSpPr/>
          <p:nvPr/>
        </p:nvGrpSpPr>
        <p:grpSpPr>
          <a:xfrm rot="10800000">
            <a:off x="16242350" y="4878507"/>
            <a:ext cx="1724894" cy="5209030"/>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 name="Google Shape;111;p1"/>
          <p:cNvGrpSpPr/>
          <p:nvPr/>
        </p:nvGrpSpPr>
        <p:grpSpPr>
          <a:xfrm rot="10800000">
            <a:off x="16771396" y="6203232"/>
            <a:ext cx="1239034" cy="406652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5" name="Google Shape;115;p1"/>
          <p:cNvGrpSpPr/>
          <p:nvPr/>
        </p:nvGrpSpPr>
        <p:grpSpPr>
          <a:xfrm rot="10800000">
            <a:off x="16401522" y="5535736"/>
            <a:ext cx="763904" cy="4230037"/>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9" name="Google Shape;119;p1"/>
          <p:cNvGrpSpPr/>
          <p:nvPr/>
        </p:nvGrpSpPr>
        <p:grpSpPr>
          <a:xfrm flipH="1">
            <a:off x="16825501" y="8669596"/>
            <a:ext cx="954637" cy="617570"/>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 name="Google Shape;127;p1"/>
          <p:cNvGrpSpPr/>
          <p:nvPr/>
        </p:nvGrpSpPr>
        <p:grpSpPr>
          <a:xfrm flipH="1">
            <a:off x="17116624" y="7111488"/>
            <a:ext cx="781408" cy="933723"/>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8" name="Google Shape;138;p1"/>
          <p:cNvGrpSpPr/>
          <p:nvPr/>
        </p:nvGrpSpPr>
        <p:grpSpPr>
          <a:xfrm flipH="1">
            <a:off x="16695488" y="5185622"/>
            <a:ext cx="928024" cy="1591602"/>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9" name="Google Shape;159;p1"/>
          <p:cNvSpPr/>
          <p:nvPr/>
        </p:nvSpPr>
        <p:spPr>
          <a:xfrm rot="10800000">
            <a:off x="16349375" y="905293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rot="10800000">
            <a:off x="17546238" y="9343351"/>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rot="10800000">
            <a:off x="17601862" y="6752554"/>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rot="10800000">
            <a:off x="16711354" y="774027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rot="10800000">
            <a:off x="16959702" y="487214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rot="10800000" flipH="1">
            <a:off x="17638749" y="4944497"/>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rot="10800000" flipH="1">
            <a:off x="17108738" y="1670851"/>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rot="10800000" flipH="1">
            <a:off x="17374735" y="4411774"/>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rot="10800000" flipH="1">
            <a:off x="16564664" y="8703230"/>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rot="10800000" flipH="1">
            <a:off x="17676779" y="169682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rot="10800000" flipH="1">
            <a:off x="17520787" y="3962159"/>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16338665" y="3927357"/>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rot="10800000" flipH="1">
            <a:off x="17763925" y="662317"/>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rot="10800000" flipH="1">
            <a:off x="16476160" y="305124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rot="3644168" flipH="1">
            <a:off x="16463740" y="2058100"/>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4" name="Google Shape;174;p1"/>
          <p:cNvGrpSpPr/>
          <p:nvPr/>
        </p:nvGrpSpPr>
        <p:grpSpPr>
          <a:xfrm flipH="1">
            <a:off x="17153661" y="1974164"/>
            <a:ext cx="723944" cy="985155"/>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1" name="Google Shape;181;p1"/>
          <p:cNvSpPr/>
          <p:nvPr/>
        </p:nvSpPr>
        <p:spPr>
          <a:xfrm rot="10800000" flipH="1">
            <a:off x="16682655" y="4784067"/>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rot="10800000" flipH="1">
            <a:off x="16668908" y="4811279"/>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rot="10800000" flipH="1">
            <a:off x="16682091" y="4818488"/>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6" name="Google Shape;186;p1"/>
          <p:cNvGrpSpPr/>
          <p:nvPr/>
        </p:nvGrpSpPr>
        <p:grpSpPr>
          <a:xfrm rot="10800000">
            <a:off x="16667812" y="3299130"/>
            <a:ext cx="1033667" cy="1521052"/>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2" name="Google Shape;192;p1"/>
          <p:cNvSpPr/>
          <p:nvPr/>
        </p:nvSpPr>
        <p:spPr>
          <a:xfrm rot="10800000" flipH="1">
            <a:off x="16481218" y="259530"/>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rot="10800000" flipH="1">
            <a:off x="16896277" y="111952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rot="10800000" flipH="1">
            <a:off x="16462982" y="640349"/>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rot="10800000" flipH="1">
            <a:off x="17248447" y="506038"/>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flipH="1">
            <a:off x="16241256" y="441199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flipH="1">
            <a:off x="16862743" y="2859928"/>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flipH="1">
            <a:off x="17796810" y="3254019"/>
            <a:ext cx="176371" cy="17552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flipH="1">
            <a:off x="16491185" y="1538986"/>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flipH="1">
            <a:off x="17913560" y="5526315"/>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rot="10800000">
            <a:off x="16223122" y="822862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rot="10800000" flipH="1">
            <a:off x="17744394" y="199474"/>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rot="10800000">
            <a:off x="17469844" y="1162145"/>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85">
          <p15:clr>
            <a:srgbClr val="EA4335"/>
          </p15:clr>
        </p15:guide>
        <p15:guide id="2" pos="1307">
          <p15:clr>
            <a:srgbClr val="EA4335"/>
          </p15:clr>
        </p15:guide>
        <p15:guide id="3" pos="1016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56" name="Google Shape;898;p7">
            <a:extLst>
              <a:ext uri="{FF2B5EF4-FFF2-40B4-BE49-F238E27FC236}">
                <a16:creationId xmlns:a16="http://schemas.microsoft.com/office/drawing/2014/main" id="{2A7F49BD-DB9E-4403-8C16-48FD672811DE}"/>
              </a:ext>
            </a:extLst>
          </p:cNvPr>
          <p:cNvSpPr/>
          <p:nvPr/>
        </p:nvSpPr>
        <p:spPr>
          <a:xfrm>
            <a:off x="1969601" y="1939579"/>
            <a:ext cx="4768113" cy="75494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899;p7">
            <a:extLst>
              <a:ext uri="{FF2B5EF4-FFF2-40B4-BE49-F238E27FC236}">
                <a16:creationId xmlns:a16="http://schemas.microsoft.com/office/drawing/2014/main" id="{F99173A2-342D-46CB-9475-4AB58E59653F}"/>
              </a:ext>
            </a:extLst>
          </p:cNvPr>
          <p:cNvSpPr/>
          <p:nvPr/>
        </p:nvSpPr>
        <p:spPr>
          <a:xfrm>
            <a:off x="1417236" y="1433779"/>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900;p7">
            <a:extLst>
              <a:ext uri="{FF2B5EF4-FFF2-40B4-BE49-F238E27FC236}">
                <a16:creationId xmlns:a16="http://schemas.microsoft.com/office/drawing/2014/main" id="{9634A0FE-8387-48B6-B91F-B1E51FE79E74}"/>
              </a:ext>
            </a:extLst>
          </p:cNvPr>
          <p:cNvSpPr/>
          <p:nvPr/>
        </p:nvSpPr>
        <p:spPr>
          <a:xfrm>
            <a:off x="5879106" y="1552574"/>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3214;p26">
            <a:extLst>
              <a:ext uri="{FF2B5EF4-FFF2-40B4-BE49-F238E27FC236}">
                <a16:creationId xmlns:a16="http://schemas.microsoft.com/office/drawing/2014/main" id="{B518BD14-B3F7-4A0C-BEF3-4F86C0C2475E}"/>
              </a:ext>
            </a:extLst>
          </p:cNvPr>
          <p:cNvSpPr/>
          <p:nvPr/>
        </p:nvSpPr>
        <p:spPr>
          <a:xfrm>
            <a:off x="3413310" y="9907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8066F4AF-1F9C-4B78-826C-70A3EA40D451}"/>
              </a:ext>
            </a:extLst>
          </p:cNvPr>
          <p:cNvSpPr txBox="1"/>
          <p:nvPr/>
        </p:nvSpPr>
        <p:spPr>
          <a:xfrm>
            <a:off x="7249475" y="320051"/>
            <a:ext cx="342900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MỞ ĐẦU</a:t>
            </a:r>
          </a:p>
        </p:txBody>
      </p:sp>
      <p:sp>
        <p:nvSpPr>
          <p:cNvPr id="4" name="Rectangle 2">
            <a:extLst>
              <a:ext uri="{FF2B5EF4-FFF2-40B4-BE49-F238E27FC236}">
                <a16:creationId xmlns:a16="http://schemas.microsoft.com/office/drawing/2014/main" id="{37C1CFED-59E8-436D-B215-C499357D85AB}"/>
              </a:ext>
            </a:extLst>
          </p:cNvPr>
          <p:cNvSpPr>
            <a:spLocks noChangeArrowheads="1"/>
          </p:cNvSpPr>
          <p:nvPr/>
        </p:nvSpPr>
        <p:spPr bwMode="auto">
          <a:xfrm>
            <a:off x="2242915" y="1871563"/>
            <a:ext cx="4357376"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các mi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 ghi kí hi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ệ</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u hoá </a:t>
            </a:r>
            <a:r>
              <a:rPr lang="en-US" altLang="en-US" sz="4800">
                <a:solidFill>
                  <a:srgbClr val="1D1D1D"/>
                </a:solidFill>
                <a:latin typeface="Times New Roman" panose="02020603050405020304" pitchFamily="18" charset="0"/>
                <a:ea typeface="Times New Roman" panose="02020603050405020304" pitchFamily="18" charset="0"/>
                <a:cs typeface="Times New Roman" panose="02020603050405020304" pitchFamily="18" charset="0"/>
              </a:rPr>
              <a:t>học</a:t>
            </a:r>
            <a:r>
              <a:rPr kumimoji="0" lang="vi-VN" altLang="en-US" sz="4800" b="0" i="0" u="none" strike="noStrike" cap="none" normalizeH="0" baseline="0">
                <a:ln>
                  <a:noFill/>
                </a:ln>
                <a:solidFill>
                  <a:srgbClr val="1D1D1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altLang="en-US" sz="480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ủ</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nguyên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ố</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O, Cl,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ư</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altLang="en-US" sz="480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nh </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dưới đây</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Hãy ghép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 H v</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i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khác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sao </a:t>
            </a:r>
            <a:r>
              <a:rPr kumimoji="0" lang="vi-VN" altLang="en-US" sz="4800" b="0" i="0" u="none" strike="noStrike" cap="none" normalizeH="0" baseline="0">
                <a:ln>
                  <a:noFill/>
                </a:ln>
                <a:solidFill>
                  <a:srgbClr val="343434"/>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altLang="en-US" sz="480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ù hợp</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9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8B181263-D2B7-441B-9A85-68C7539E02B7}"/>
              </a:ext>
            </a:extLst>
          </p:cNvPr>
          <p:cNvGrpSpPr/>
          <p:nvPr/>
        </p:nvGrpSpPr>
        <p:grpSpPr>
          <a:xfrm>
            <a:off x="13964528" y="1579213"/>
            <a:ext cx="2139315" cy="1736396"/>
            <a:chOff x="13969315" y="5171538"/>
            <a:chExt cx="2139315" cy="1736396"/>
          </a:xfrm>
        </p:grpSpPr>
        <p:sp>
          <p:nvSpPr>
            <p:cNvPr id="24" name="Freeform: Shape 23">
              <a:extLst>
                <a:ext uri="{FF2B5EF4-FFF2-40B4-BE49-F238E27FC236}">
                  <a16:creationId xmlns:a16="http://schemas.microsoft.com/office/drawing/2014/main" id="{1FC4FA8F-C08A-4BD0-892B-895EC976F82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4361D614-58EC-4931-B94F-EF5E2A8033D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AFC08BEC-CE66-49D9-9E9C-710B81A18350}"/>
              </a:ext>
            </a:extLst>
          </p:cNvPr>
          <p:cNvGrpSpPr/>
          <p:nvPr/>
        </p:nvGrpSpPr>
        <p:grpSpPr>
          <a:xfrm>
            <a:off x="6905839" y="2743394"/>
            <a:ext cx="1783080" cy="5736896"/>
            <a:chOff x="6812280" y="3089291"/>
            <a:chExt cx="1783080" cy="5736896"/>
          </a:xfrm>
        </p:grpSpPr>
        <p:sp>
          <p:nvSpPr>
            <p:cNvPr id="30" name="Freeform: Shape 29">
              <a:extLst>
                <a:ext uri="{FF2B5EF4-FFF2-40B4-BE49-F238E27FC236}">
                  <a16:creationId xmlns:a16="http://schemas.microsoft.com/office/drawing/2014/main" id="{CF89C120-21F6-4116-8003-58A9FF10ADB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A9A51AA2-A0EC-4EDE-BF90-C9FC58567385}"/>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32" name="Group 31">
            <a:extLst>
              <a:ext uri="{FF2B5EF4-FFF2-40B4-BE49-F238E27FC236}">
                <a16:creationId xmlns:a16="http://schemas.microsoft.com/office/drawing/2014/main" id="{4FD642A9-82DA-4888-83CD-12852996D222}"/>
              </a:ext>
            </a:extLst>
          </p:cNvPr>
          <p:cNvGrpSpPr/>
          <p:nvPr/>
        </p:nvGrpSpPr>
        <p:grpSpPr>
          <a:xfrm>
            <a:off x="9144000" y="2743394"/>
            <a:ext cx="1874522" cy="1691641"/>
            <a:chOff x="9049104" y="3080022"/>
            <a:chExt cx="1874522" cy="1691641"/>
          </a:xfrm>
        </p:grpSpPr>
        <p:sp>
          <p:nvSpPr>
            <p:cNvPr id="33" name="Freeform: Shape 32">
              <a:extLst>
                <a:ext uri="{FF2B5EF4-FFF2-40B4-BE49-F238E27FC236}">
                  <a16:creationId xmlns:a16="http://schemas.microsoft.com/office/drawing/2014/main" id="{9E509C1D-319D-4A22-948C-73DBADEA1E9D}"/>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7C622083-6C39-49DD-9A0B-7F44ABFA2F0B}"/>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35" name="Group 34">
            <a:extLst>
              <a:ext uri="{FF2B5EF4-FFF2-40B4-BE49-F238E27FC236}">
                <a16:creationId xmlns:a16="http://schemas.microsoft.com/office/drawing/2014/main" id="{0CCD3AED-581A-455C-9FD1-CEC0FF705761}"/>
              </a:ext>
            </a:extLst>
          </p:cNvPr>
          <p:cNvGrpSpPr/>
          <p:nvPr/>
        </p:nvGrpSpPr>
        <p:grpSpPr>
          <a:xfrm>
            <a:off x="9144000" y="5097009"/>
            <a:ext cx="1874522" cy="3383282"/>
            <a:chOff x="9049104" y="5442905"/>
            <a:chExt cx="1874522" cy="3383282"/>
          </a:xfrm>
        </p:grpSpPr>
        <p:sp>
          <p:nvSpPr>
            <p:cNvPr id="36" name="Freeform: Shape 35">
              <a:extLst>
                <a:ext uri="{FF2B5EF4-FFF2-40B4-BE49-F238E27FC236}">
                  <a16:creationId xmlns:a16="http://schemas.microsoft.com/office/drawing/2014/main" id="{A8141F25-8696-4B3E-A9D7-5C2192058124}"/>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extLst>
                <a:ext uri="{FF2B5EF4-FFF2-40B4-BE49-F238E27FC236}">
                  <a16:creationId xmlns:a16="http://schemas.microsoft.com/office/drawing/2014/main" id="{19AC11E1-AEDA-4DC8-A229-AE9C43E64EE5}"/>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38" name="Group 37">
            <a:extLst>
              <a:ext uri="{FF2B5EF4-FFF2-40B4-BE49-F238E27FC236}">
                <a16:creationId xmlns:a16="http://schemas.microsoft.com/office/drawing/2014/main" id="{8C9F6A46-4D16-4E09-A803-1A78E2A822D8}"/>
              </a:ext>
            </a:extLst>
          </p:cNvPr>
          <p:cNvGrpSpPr/>
          <p:nvPr/>
        </p:nvGrpSpPr>
        <p:grpSpPr>
          <a:xfrm>
            <a:off x="11603926" y="2698639"/>
            <a:ext cx="2139315" cy="1736396"/>
            <a:chOff x="11317538" y="3087921"/>
            <a:chExt cx="2139315" cy="1736396"/>
          </a:xfrm>
        </p:grpSpPr>
        <p:sp>
          <p:nvSpPr>
            <p:cNvPr id="39" name="Freeform: Shape 38">
              <a:extLst>
                <a:ext uri="{FF2B5EF4-FFF2-40B4-BE49-F238E27FC236}">
                  <a16:creationId xmlns:a16="http://schemas.microsoft.com/office/drawing/2014/main" id="{6A194BE0-5949-47E1-89E3-AF3A31FC487C}"/>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3906AF75-FD50-4496-9A6F-8AEAD223D63A}"/>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1" name="Group 40">
            <a:extLst>
              <a:ext uri="{FF2B5EF4-FFF2-40B4-BE49-F238E27FC236}">
                <a16:creationId xmlns:a16="http://schemas.microsoft.com/office/drawing/2014/main" id="{C7731396-5793-441F-A701-D59E991D76B5}"/>
              </a:ext>
            </a:extLst>
          </p:cNvPr>
          <p:cNvGrpSpPr/>
          <p:nvPr/>
        </p:nvGrpSpPr>
        <p:grpSpPr>
          <a:xfrm>
            <a:off x="11603925" y="4589177"/>
            <a:ext cx="2139315" cy="1691641"/>
            <a:chOff x="11325152" y="5104030"/>
            <a:chExt cx="2139315" cy="1736396"/>
          </a:xfrm>
        </p:grpSpPr>
        <p:sp>
          <p:nvSpPr>
            <p:cNvPr id="42" name="Freeform: Shape 41">
              <a:extLst>
                <a:ext uri="{FF2B5EF4-FFF2-40B4-BE49-F238E27FC236}">
                  <a16:creationId xmlns:a16="http://schemas.microsoft.com/office/drawing/2014/main" id="{5FAA7DD0-E515-4176-AD8B-C7DCF4E799A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B7F3D61A-4FC4-498E-9B0E-D89F93AE4282}"/>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4" name="Group 43">
            <a:extLst>
              <a:ext uri="{FF2B5EF4-FFF2-40B4-BE49-F238E27FC236}">
                <a16:creationId xmlns:a16="http://schemas.microsoft.com/office/drawing/2014/main" id="{1E3D2F36-7A26-4C14-8E92-4394F8B86AB0}"/>
              </a:ext>
            </a:extLst>
          </p:cNvPr>
          <p:cNvGrpSpPr/>
          <p:nvPr/>
        </p:nvGrpSpPr>
        <p:grpSpPr>
          <a:xfrm>
            <a:off x="11603925" y="6434960"/>
            <a:ext cx="2139315" cy="1736396"/>
            <a:chOff x="13975022" y="3074776"/>
            <a:chExt cx="2139315" cy="1736396"/>
          </a:xfrm>
        </p:grpSpPr>
        <p:sp>
          <p:nvSpPr>
            <p:cNvPr id="45" name="Freeform: Shape 44">
              <a:extLst>
                <a:ext uri="{FF2B5EF4-FFF2-40B4-BE49-F238E27FC236}">
                  <a16:creationId xmlns:a16="http://schemas.microsoft.com/office/drawing/2014/main" id="{FA777508-E322-49E7-A00D-62AAF50E75D4}"/>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id="{56A41B56-8EB4-42B4-9B05-0044EC3C958E}"/>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7" name="Group 46">
            <a:extLst>
              <a:ext uri="{FF2B5EF4-FFF2-40B4-BE49-F238E27FC236}">
                <a16:creationId xmlns:a16="http://schemas.microsoft.com/office/drawing/2014/main" id="{044F8D6D-3C6E-429C-8D9D-5193BC950D35}"/>
              </a:ext>
            </a:extLst>
          </p:cNvPr>
          <p:cNvGrpSpPr/>
          <p:nvPr/>
        </p:nvGrpSpPr>
        <p:grpSpPr>
          <a:xfrm>
            <a:off x="13997623" y="3566837"/>
            <a:ext cx="2139315" cy="1736396"/>
            <a:chOff x="11332766" y="7120139"/>
            <a:chExt cx="2139315" cy="1736396"/>
          </a:xfrm>
        </p:grpSpPr>
        <p:sp>
          <p:nvSpPr>
            <p:cNvPr id="48" name="Freeform: Shape 47">
              <a:extLst>
                <a:ext uri="{FF2B5EF4-FFF2-40B4-BE49-F238E27FC236}">
                  <a16:creationId xmlns:a16="http://schemas.microsoft.com/office/drawing/2014/main" id="{5C216193-868F-4E61-AA9E-994DBFA94870}"/>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8A7B2227-F690-45FF-8E99-85C6FC6001FB}"/>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0" name="Group 49">
            <a:extLst>
              <a:ext uri="{FF2B5EF4-FFF2-40B4-BE49-F238E27FC236}">
                <a16:creationId xmlns:a16="http://schemas.microsoft.com/office/drawing/2014/main" id="{AEEA0AD8-3D15-48D6-9D77-D7FE517B103C}"/>
              </a:ext>
            </a:extLst>
          </p:cNvPr>
          <p:cNvGrpSpPr/>
          <p:nvPr/>
        </p:nvGrpSpPr>
        <p:grpSpPr>
          <a:xfrm>
            <a:off x="13997623" y="5554461"/>
            <a:ext cx="2139315" cy="1736396"/>
            <a:chOff x="13969315" y="7138942"/>
            <a:chExt cx="2139315" cy="1736396"/>
          </a:xfrm>
        </p:grpSpPr>
        <p:sp>
          <p:nvSpPr>
            <p:cNvPr id="51" name="Freeform: Shape 50">
              <a:extLst>
                <a:ext uri="{FF2B5EF4-FFF2-40B4-BE49-F238E27FC236}">
                  <a16:creationId xmlns:a16="http://schemas.microsoft.com/office/drawing/2014/main" id="{1370910E-790E-4A47-9BB7-072198FF7F2A}"/>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13747C4F-38B7-4249-A748-0FB46D83CFA4}"/>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3" name="Group 52">
            <a:extLst>
              <a:ext uri="{FF2B5EF4-FFF2-40B4-BE49-F238E27FC236}">
                <a16:creationId xmlns:a16="http://schemas.microsoft.com/office/drawing/2014/main" id="{B7F788E7-499C-48FA-9B61-15111CA21FF8}"/>
              </a:ext>
            </a:extLst>
          </p:cNvPr>
          <p:cNvGrpSpPr/>
          <p:nvPr/>
        </p:nvGrpSpPr>
        <p:grpSpPr>
          <a:xfrm>
            <a:off x="13997623" y="7614137"/>
            <a:ext cx="2139315" cy="1736396"/>
            <a:chOff x="13969315" y="7138942"/>
            <a:chExt cx="2139315" cy="1736396"/>
          </a:xfrm>
        </p:grpSpPr>
        <p:sp>
          <p:nvSpPr>
            <p:cNvPr id="54" name="Freeform: Shape 53">
              <a:extLst>
                <a:ext uri="{FF2B5EF4-FFF2-40B4-BE49-F238E27FC236}">
                  <a16:creationId xmlns:a16="http://schemas.microsoft.com/office/drawing/2014/main" id="{6EE6C965-19BD-4AD0-B66D-1615E243853F}"/>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id="{07E04645-256D-41D7-A9B9-8A01A63268D3}"/>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3" y="2333722"/>
            <a:ext cx="6103206" cy="692179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41758" y="2345262"/>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383286" y="2277117"/>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383286" y="5323764"/>
            <a:ext cx="6760713" cy="4896151"/>
          </a:xfrm>
          <a:prstGeom prst="rect">
            <a:avLst/>
          </a:prstGeom>
        </p:spPr>
      </p:pic>
      <p:sp>
        <p:nvSpPr>
          <p:cNvPr id="6" name="TextBox 5">
            <a:extLst>
              <a:ext uri="{FF2B5EF4-FFF2-40B4-BE49-F238E27FC236}">
                <a16:creationId xmlns:a16="http://schemas.microsoft.com/office/drawing/2014/main" id="{F9F7CF2E-F9C8-45C5-A5E9-F36A9AA01B9E}"/>
              </a:ext>
            </a:extLst>
          </p:cNvPr>
          <p:cNvSpPr txBox="1"/>
          <p:nvPr/>
        </p:nvSpPr>
        <p:spPr>
          <a:xfrm>
            <a:off x="9932239" y="2515205"/>
            <a:ext cx="6103207" cy="6740307"/>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587080" y="387326"/>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582824" y="519327"/>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266424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419353" y="4177605"/>
            <a:ext cx="6724647" cy="4870032"/>
          </a:xfrm>
          <a:prstGeom prst="rect">
            <a:avLst/>
          </a:prstGeom>
        </p:spPr>
      </p:pic>
      <p:sp>
        <p:nvSpPr>
          <p:cNvPr id="3" name="TextBox 2">
            <a:extLst>
              <a:ext uri="{FF2B5EF4-FFF2-40B4-BE49-F238E27FC236}">
                <a16:creationId xmlns:a16="http://schemas.microsoft.com/office/drawing/2014/main" id="{E0403A51-66BF-489E-85D7-BFD7B85B31B8}"/>
              </a:ext>
            </a:extLst>
          </p:cNvPr>
          <p:cNvSpPr txBox="1"/>
          <p:nvPr/>
        </p:nvSpPr>
        <p:spPr>
          <a:xfrm>
            <a:off x="10001152" y="2142678"/>
            <a:ext cx="6135786" cy="6001643"/>
          </a:xfrm>
          <a:custGeom>
            <a:avLst/>
            <a:gdLst>
              <a:gd name="connsiteX0" fmla="*/ 0 w 6135786"/>
              <a:gd name="connsiteY0" fmla="*/ 0 h 6001643"/>
              <a:gd name="connsiteX1" fmla="*/ 373725 w 6135786"/>
              <a:gd name="connsiteY1" fmla="*/ 0 h 6001643"/>
              <a:gd name="connsiteX2" fmla="*/ 992882 w 6135786"/>
              <a:gd name="connsiteY2" fmla="*/ 0 h 6001643"/>
              <a:gd name="connsiteX3" fmla="*/ 1489323 w 6135786"/>
              <a:gd name="connsiteY3" fmla="*/ 0 h 6001643"/>
              <a:gd name="connsiteX4" fmla="*/ 2169837 w 6135786"/>
              <a:gd name="connsiteY4" fmla="*/ 0 h 6001643"/>
              <a:gd name="connsiteX5" fmla="*/ 2666278 w 6135786"/>
              <a:gd name="connsiteY5" fmla="*/ 0 h 6001643"/>
              <a:gd name="connsiteX6" fmla="*/ 3162719 w 6135786"/>
              <a:gd name="connsiteY6" fmla="*/ 0 h 6001643"/>
              <a:gd name="connsiteX7" fmla="*/ 3781875 w 6135786"/>
              <a:gd name="connsiteY7" fmla="*/ 0 h 6001643"/>
              <a:gd name="connsiteX8" fmla="*/ 4462390 w 6135786"/>
              <a:gd name="connsiteY8" fmla="*/ 0 h 6001643"/>
              <a:gd name="connsiteX9" fmla="*/ 4897473 w 6135786"/>
              <a:gd name="connsiteY9" fmla="*/ 0 h 6001643"/>
              <a:gd name="connsiteX10" fmla="*/ 5393914 w 6135786"/>
              <a:gd name="connsiteY10" fmla="*/ 0 h 6001643"/>
              <a:gd name="connsiteX11" fmla="*/ 6135786 w 6135786"/>
              <a:gd name="connsiteY11" fmla="*/ 0 h 6001643"/>
              <a:gd name="connsiteX12" fmla="*/ 6135786 w 6135786"/>
              <a:gd name="connsiteY12" fmla="*/ 485587 h 6001643"/>
              <a:gd name="connsiteX13" fmla="*/ 6135786 w 6135786"/>
              <a:gd name="connsiteY13" fmla="*/ 851142 h 6001643"/>
              <a:gd name="connsiteX14" fmla="*/ 6135786 w 6135786"/>
              <a:gd name="connsiteY14" fmla="*/ 1216697 h 6001643"/>
              <a:gd name="connsiteX15" fmla="*/ 6135786 w 6135786"/>
              <a:gd name="connsiteY15" fmla="*/ 1762301 h 6001643"/>
              <a:gd name="connsiteX16" fmla="*/ 6135786 w 6135786"/>
              <a:gd name="connsiteY16" fmla="*/ 2427937 h 6001643"/>
              <a:gd name="connsiteX17" fmla="*/ 6135786 w 6135786"/>
              <a:gd name="connsiteY17" fmla="*/ 3093574 h 6001643"/>
              <a:gd name="connsiteX18" fmla="*/ 6135786 w 6135786"/>
              <a:gd name="connsiteY18" fmla="*/ 3639178 h 6001643"/>
              <a:gd name="connsiteX19" fmla="*/ 6135786 w 6135786"/>
              <a:gd name="connsiteY19" fmla="*/ 4004733 h 6001643"/>
              <a:gd name="connsiteX20" fmla="*/ 6135786 w 6135786"/>
              <a:gd name="connsiteY20" fmla="*/ 4550337 h 6001643"/>
              <a:gd name="connsiteX21" fmla="*/ 6135786 w 6135786"/>
              <a:gd name="connsiteY21" fmla="*/ 5155957 h 6001643"/>
              <a:gd name="connsiteX22" fmla="*/ 6135786 w 6135786"/>
              <a:gd name="connsiteY22" fmla="*/ 6001643 h 6001643"/>
              <a:gd name="connsiteX23" fmla="*/ 5762061 w 6135786"/>
              <a:gd name="connsiteY23" fmla="*/ 6001643 h 6001643"/>
              <a:gd name="connsiteX24" fmla="*/ 5142904 w 6135786"/>
              <a:gd name="connsiteY24" fmla="*/ 6001643 h 6001643"/>
              <a:gd name="connsiteX25" fmla="*/ 4646463 w 6135786"/>
              <a:gd name="connsiteY25" fmla="*/ 6001643 h 6001643"/>
              <a:gd name="connsiteX26" fmla="*/ 4272738 w 6135786"/>
              <a:gd name="connsiteY26" fmla="*/ 6001643 h 6001643"/>
              <a:gd name="connsiteX27" fmla="*/ 3899013 w 6135786"/>
              <a:gd name="connsiteY27" fmla="*/ 6001643 h 6001643"/>
              <a:gd name="connsiteX28" fmla="*/ 3218499 w 6135786"/>
              <a:gd name="connsiteY28" fmla="*/ 6001643 h 6001643"/>
              <a:gd name="connsiteX29" fmla="*/ 2722058 w 6135786"/>
              <a:gd name="connsiteY29" fmla="*/ 6001643 h 6001643"/>
              <a:gd name="connsiteX30" fmla="*/ 2041543 w 6135786"/>
              <a:gd name="connsiteY30" fmla="*/ 6001643 h 6001643"/>
              <a:gd name="connsiteX31" fmla="*/ 1483745 w 6135786"/>
              <a:gd name="connsiteY31" fmla="*/ 6001643 h 6001643"/>
              <a:gd name="connsiteX32" fmla="*/ 987304 w 6135786"/>
              <a:gd name="connsiteY32" fmla="*/ 6001643 h 6001643"/>
              <a:gd name="connsiteX33" fmla="*/ 552221 w 6135786"/>
              <a:gd name="connsiteY33" fmla="*/ 6001643 h 6001643"/>
              <a:gd name="connsiteX34" fmla="*/ 0 w 6135786"/>
              <a:gd name="connsiteY34" fmla="*/ 6001643 h 6001643"/>
              <a:gd name="connsiteX35" fmla="*/ 0 w 6135786"/>
              <a:gd name="connsiteY35" fmla="*/ 5516056 h 6001643"/>
              <a:gd name="connsiteX36" fmla="*/ 0 w 6135786"/>
              <a:gd name="connsiteY36" fmla="*/ 4910435 h 6001643"/>
              <a:gd name="connsiteX37" fmla="*/ 0 w 6135786"/>
              <a:gd name="connsiteY37" fmla="*/ 4244798 h 6001643"/>
              <a:gd name="connsiteX38" fmla="*/ 0 w 6135786"/>
              <a:gd name="connsiteY38" fmla="*/ 3819227 h 6001643"/>
              <a:gd name="connsiteX39" fmla="*/ 0 w 6135786"/>
              <a:gd name="connsiteY39" fmla="*/ 3333640 h 6001643"/>
              <a:gd name="connsiteX40" fmla="*/ 0 w 6135786"/>
              <a:gd name="connsiteY40" fmla="*/ 2668003 h 6001643"/>
              <a:gd name="connsiteX41" fmla="*/ 0 w 6135786"/>
              <a:gd name="connsiteY41" fmla="*/ 2002366 h 6001643"/>
              <a:gd name="connsiteX42" fmla="*/ 0 w 6135786"/>
              <a:gd name="connsiteY42" fmla="*/ 1456762 h 6001643"/>
              <a:gd name="connsiteX43" fmla="*/ 0 w 6135786"/>
              <a:gd name="connsiteY43" fmla="*/ 791126 h 6001643"/>
              <a:gd name="connsiteX44" fmla="*/ 0 w 6135786"/>
              <a:gd name="connsiteY44" fmla="*/ 0 h 600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35786" h="6001643" extrusionOk="0">
                <a:moveTo>
                  <a:pt x="0" y="0"/>
                </a:moveTo>
                <a:cubicBezTo>
                  <a:pt x="134776" y="-16740"/>
                  <a:pt x="189699" y="1759"/>
                  <a:pt x="373725" y="0"/>
                </a:cubicBezTo>
                <a:cubicBezTo>
                  <a:pt x="557751" y="-1759"/>
                  <a:pt x="850561" y="26488"/>
                  <a:pt x="992882" y="0"/>
                </a:cubicBezTo>
                <a:cubicBezTo>
                  <a:pt x="1135203" y="-26488"/>
                  <a:pt x="1336854" y="52221"/>
                  <a:pt x="1489323" y="0"/>
                </a:cubicBezTo>
                <a:cubicBezTo>
                  <a:pt x="1641792" y="-52221"/>
                  <a:pt x="1837161" y="29352"/>
                  <a:pt x="2169837" y="0"/>
                </a:cubicBezTo>
                <a:cubicBezTo>
                  <a:pt x="2502513" y="-29352"/>
                  <a:pt x="2540509" y="32772"/>
                  <a:pt x="2666278" y="0"/>
                </a:cubicBezTo>
                <a:cubicBezTo>
                  <a:pt x="2792047" y="-32772"/>
                  <a:pt x="3013433" y="38086"/>
                  <a:pt x="3162719" y="0"/>
                </a:cubicBezTo>
                <a:cubicBezTo>
                  <a:pt x="3312005" y="-38086"/>
                  <a:pt x="3547095" y="54749"/>
                  <a:pt x="3781875" y="0"/>
                </a:cubicBezTo>
                <a:cubicBezTo>
                  <a:pt x="4016655" y="-54749"/>
                  <a:pt x="4288490" y="22940"/>
                  <a:pt x="4462390" y="0"/>
                </a:cubicBezTo>
                <a:cubicBezTo>
                  <a:pt x="4636291" y="-22940"/>
                  <a:pt x="4775619" y="52059"/>
                  <a:pt x="4897473" y="0"/>
                </a:cubicBezTo>
                <a:cubicBezTo>
                  <a:pt x="5019327" y="-52059"/>
                  <a:pt x="5280011" y="47954"/>
                  <a:pt x="5393914" y="0"/>
                </a:cubicBezTo>
                <a:cubicBezTo>
                  <a:pt x="5507817" y="-47954"/>
                  <a:pt x="5957356" y="23358"/>
                  <a:pt x="6135786" y="0"/>
                </a:cubicBezTo>
                <a:cubicBezTo>
                  <a:pt x="6140120" y="115793"/>
                  <a:pt x="6106522" y="343067"/>
                  <a:pt x="6135786" y="485587"/>
                </a:cubicBezTo>
                <a:cubicBezTo>
                  <a:pt x="6165050" y="628107"/>
                  <a:pt x="6116211" y="770415"/>
                  <a:pt x="6135786" y="851142"/>
                </a:cubicBezTo>
                <a:cubicBezTo>
                  <a:pt x="6155361" y="931869"/>
                  <a:pt x="6099524" y="1052382"/>
                  <a:pt x="6135786" y="1216697"/>
                </a:cubicBezTo>
                <a:cubicBezTo>
                  <a:pt x="6172048" y="1381012"/>
                  <a:pt x="6128787" y="1645973"/>
                  <a:pt x="6135786" y="1762301"/>
                </a:cubicBezTo>
                <a:cubicBezTo>
                  <a:pt x="6142785" y="1878629"/>
                  <a:pt x="6108357" y="2167030"/>
                  <a:pt x="6135786" y="2427937"/>
                </a:cubicBezTo>
                <a:cubicBezTo>
                  <a:pt x="6163215" y="2688844"/>
                  <a:pt x="6075556" y="2893009"/>
                  <a:pt x="6135786" y="3093574"/>
                </a:cubicBezTo>
                <a:cubicBezTo>
                  <a:pt x="6196016" y="3294139"/>
                  <a:pt x="6109600" y="3374773"/>
                  <a:pt x="6135786" y="3639178"/>
                </a:cubicBezTo>
                <a:cubicBezTo>
                  <a:pt x="6161972" y="3903583"/>
                  <a:pt x="6106913" y="3903584"/>
                  <a:pt x="6135786" y="4004733"/>
                </a:cubicBezTo>
                <a:cubicBezTo>
                  <a:pt x="6164659" y="4105883"/>
                  <a:pt x="6133770" y="4367666"/>
                  <a:pt x="6135786" y="4550337"/>
                </a:cubicBezTo>
                <a:cubicBezTo>
                  <a:pt x="6137802" y="4733008"/>
                  <a:pt x="6134554" y="4948001"/>
                  <a:pt x="6135786" y="5155957"/>
                </a:cubicBezTo>
                <a:cubicBezTo>
                  <a:pt x="6137018" y="5363913"/>
                  <a:pt x="6088329" y="5774676"/>
                  <a:pt x="6135786" y="6001643"/>
                </a:cubicBezTo>
                <a:cubicBezTo>
                  <a:pt x="6011009" y="6046464"/>
                  <a:pt x="5858858" y="5962776"/>
                  <a:pt x="5762061" y="6001643"/>
                </a:cubicBezTo>
                <a:cubicBezTo>
                  <a:pt x="5665264" y="6040510"/>
                  <a:pt x="5341479" y="6001607"/>
                  <a:pt x="5142904" y="6001643"/>
                </a:cubicBezTo>
                <a:cubicBezTo>
                  <a:pt x="4944329" y="6001679"/>
                  <a:pt x="4819858" y="5952342"/>
                  <a:pt x="4646463" y="6001643"/>
                </a:cubicBezTo>
                <a:cubicBezTo>
                  <a:pt x="4473068" y="6050944"/>
                  <a:pt x="4401644" y="5968624"/>
                  <a:pt x="4272738" y="6001643"/>
                </a:cubicBezTo>
                <a:cubicBezTo>
                  <a:pt x="4143832" y="6034662"/>
                  <a:pt x="4037327" y="5979521"/>
                  <a:pt x="3899013" y="6001643"/>
                </a:cubicBezTo>
                <a:cubicBezTo>
                  <a:pt x="3760700" y="6023765"/>
                  <a:pt x="3401187" y="5981704"/>
                  <a:pt x="3218499" y="6001643"/>
                </a:cubicBezTo>
                <a:cubicBezTo>
                  <a:pt x="3035811" y="6021582"/>
                  <a:pt x="2907531" y="5972897"/>
                  <a:pt x="2722058" y="6001643"/>
                </a:cubicBezTo>
                <a:cubicBezTo>
                  <a:pt x="2536585" y="6030389"/>
                  <a:pt x="2308001" y="5954379"/>
                  <a:pt x="2041543" y="6001643"/>
                </a:cubicBezTo>
                <a:cubicBezTo>
                  <a:pt x="1775086" y="6048907"/>
                  <a:pt x="1690011" y="5947018"/>
                  <a:pt x="1483745" y="6001643"/>
                </a:cubicBezTo>
                <a:cubicBezTo>
                  <a:pt x="1277479" y="6056268"/>
                  <a:pt x="1106694" y="5967342"/>
                  <a:pt x="987304" y="6001643"/>
                </a:cubicBezTo>
                <a:cubicBezTo>
                  <a:pt x="867914" y="6035944"/>
                  <a:pt x="727554" y="5974257"/>
                  <a:pt x="552221" y="6001643"/>
                </a:cubicBezTo>
                <a:cubicBezTo>
                  <a:pt x="376888" y="6029029"/>
                  <a:pt x="248625" y="5951745"/>
                  <a:pt x="0" y="6001643"/>
                </a:cubicBezTo>
                <a:cubicBezTo>
                  <a:pt x="-27600" y="5871300"/>
                  <a:pt x="44982" y="5682198"/>
                  <a:pt x="0" y="5516056"/>
                </a:cubicBezTo>
                <a:cubicBezTo>
                  <a:pt x="-44982" y="5349914"/>
                  <a:pt x="68434" y="5163096"/>
                  <a:pt x="0" y="4910435"/>
                </a:cubicBezTo>
                <a:cubicBezTo>
                  <a:pt x="-68434" y="4657774"/>
                  <a:pt x="39486" y="4388508"/>
                  <a:pt x="0" y="4244798"/>
                </a:cubicBezTo>
                <a:cubicBezTo>
                  <a:pt x="-39486" y="4101088"/>
                  <a:pt x="29234" y="4021086"/>
                  <a:pt x="0" y="3819227"/>
                </a:cubicBezTo>
                <a:cubicBezTo>
                  <a:pt x="-29234" y="3617368"/>
                  <a:pt x="43687" y="3515629"/>
                  <a:pt x="0" y="3333640"/>
                </a:cubicBezTo>
                <a:cubicBezTo>
                  <a:pt x="-43687" y="3151651"/>
                  <a:pt x="75603" y="2880434"/>
                  <a:pt x="0" y="2668003"/>
                </a:cubicBezTo>
                <a:cubicBezTo>
                  <a:pt x="-75603" y="2455572"/>
                  <a:pt x="8261" y="2209432"/>
                  <a:pt x="0" y="2002366"/>
                </a:cubicBezTo>
                <a:cubicBezTo>
                  <a:pt x="-8261" y="1795300"/>
                  <a:pt x="62404" y="1570965"/>
                  <a:pt x="0" y="1456762"/>
                </a:cubicBezTo>
                <a:cubicBezTo>
                  <a:pt x="-62404" y="1342559"/>
                  <a:pt x="11145" y="1004825"/>
                  <a:pt x="0" y="791126"/>
                </a:cubicBezTo>
                <a:cubicBezTo>
                  <a:pt x="-11145" y="577427"/>
                  <a:pt x="59635" y="381527"/>
                  <a:pt x="0" y="0"/>
                </a:cubicBezTo>
                <a:close/>
              </a:path>
            </a:pathLst>
          </a:custGeom>
          <a:noFill/>
          <a:ln>
            <a:solidFill>
              <a:schemeClr val="tx1"/>
            </a:solidFill>
            <a:extLst>
              <a:ext uri="{C807C97D-BFC1-408E-A445-0C87EB9F89A2}">
                <ask:lineSketchStyleProps xmlns:ask="http://schemas.microsoft.com/office/drawing/2018/sketchyshapes" sd="2765261637">
                  <a:prstGeom prst="rect">
                    <a:avLst/>
                  </a:prstGeom>
                  <ask:type>
                    <ask:lineSketchScribble/>
                  </ask:type>
                </ask:lineSketchStyleProps>
              </a:ext>
            </a:extLst>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800">
                <a:solidFill>
                  <a:srgbClr val="434E7C"/>
                </a:solidFill>
                <a:latin typeface="Open Sans" panose="020B0606030504020204" pitchFamily="34" charset="0"/>
                <a:cs typeface="Open Sans" panose="020B0606030504020204" pitchFamily="34" charset="0"/>
              </a:rPr>
              <a:t>M</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ỗi nguyên tử O góp chung 2 electron, nguyên tử C góp chung 4 electron để hình thành liên kết.</a:t>
            </a:r>
            <a:endParaRPr kumimoji="0" lang="en-US" altLang="en-US" sz="5400" b="0" i="0" u="none" strike="noStrike" cap="none" normalizeH="0" baseline="0">
              <a:ln>
                <a:noFill/>
              </a:ln>
              <a:solidFill>
                <a:srgbClr val="434E7C"/>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Như vậy </a:t>
            </a:r>
            <a:r>
              <a:rPr kumimoji="0" lang="en-US" altLang="en-US" sz="4800" b="1" i="1" u="none" strike="noStrike" cap="none" normalizeH="0" baseline="0">
                <a:ln>
                  <a:noFill/>
                </a:ln>
                <a:solidFill>
                  <a:srgbClr val="434E7C"/>
                </a:solidFill>
                <a:effectLst/>
                <a:latin typeface="Open Sans" panose="020B0606030504020204" pitchFamily="34" charset="0"/>
                <a:cs typeface="Open Sans" panose="020B0606030504020204" pitchFamily="34" charset="0"/>
              </a:rPr>
              <a:t>C có hóa trị IV, O có hóa trị II</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a:t>
            </a:r>
            <a:endParaRPr kumimoji="0" lang="en-US" altLang="en-US" sz="5400" b="0" i="0" u="none" strike="noStrike" cap="none" normalizeH="0" baseline="0">
              <a:ln>
                <a:noFill/>
              </a:ln>
              <a:solidFill>
                <a:srgbClr val="434E7C"/>
              </a:solidFill>
              <a:effectLst/>
            </a:endParaRPr>
          </a:p>
        </p:txBody>
      </p:sp>
      <p:sp>
        <p:nvSpPr>
          <p:cNvPr id="7" name="Google Shape;800;p6">
            <a:extLst>
              <a:ext uri="{FF2B5EF4-FFF2-40B4-BE49-F238E27FC236}">
                <a16:creationId xmlns:a16="http://schemas.microsoft.com/office/drawing/2014/main" id="{947305C2-B13D-4B68-8662-BA2D702B004E}"/>
              </a:ext>
            </a:extLst>
          </p:cNvPr>
          <p:cNvSpPr/>
          <p:nvPr/>
        </p:nvSpPr>
        <p:spPr>
          <a:xfrm>
            <a:off x="2251906" y="1112671"/>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7206CF1C-D518-4B27-A652-B9B3FEC23533}"/>
              </a:ext>
            </a:extLst>
          </p:cNvPr>
          <p:cNvSpPr txBox="1"/>
          <p:nvPr/>
        </p:nvSpPr>
        <p:spPr>
          <a:xfrm>
            <a:off x="2293434" y="1044526"/>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spTree>
    <p:extLst>
      <p:ext uri="{BB962C8B-B14F-4D97-AF65-F5344CB8AC3E}">
        <p14:creationId xmlns:p14="http://schemas.microsoft.com/office/powerpoint/2010/main" val="25154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7CF2E-F9C8-45C5-A5E9-F36A9AA01B9E}"/>
              </a:ext>
            </a:extLst>
          </p:cNvPr>
          <p:cNvSpPr txBox="1"/>
          <p:nvPr/>
        </p:nvSpPr>
        <p:spPr>
          <a:xfrm>
            <a:off x="2496337" y="457200"/>
            <a:ext cx="5956288" cy="6740307"/>
          </a:xfrm>
          <a:custGeom>
            <a:avLst/>
            <a:gdLst>
              <a:gd name="connsiteX0" fmla="*/ 0 w 5956288"/>
              <a:gd name="connsiteY0" fmla="*/ 0 h 6740307"/>
              <a:gd name="connsiteX1" fmla="*/ 5956288 w 5956288"/>
              <a:gd name="connsiteY1" fmla="*/ 0 h 6740307"/>
              <a:gd name="connsiteX2" fmla="*/ 5956288 w 5956288"/>
              <a:gd name="connsiteY2" fmla="*/ 6740307 h 6740307"/>
              <a:gd name="connsiteX3" fmla="*/ 0 w 5956288"/>
              <a:gd name="connsiteY3" fmla="*/ 6740307 h 6740307"/>
              <a:gd name="connsiteX4" fmla="*/ 0 w 5956288"/>
              <a:gd name="connsiteY4" fmla="*/ 0 h 67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6288" h="6740307" extrusionOk="0">
                <a:moveTo>
                  <a:pt x="0" y="0"/>
                </a:moveTo>
                <a:cubicBezTo>
                  <a:pt x="2517122" y="-120960"/>
                  <a:pt x="4985577" y="-89437"/>
                  <a:pt x="5956288" y="0"/>
                </a:cubicBezTo>
                <a:cubicBezTo>
                  <a:pt x="5824767" y="1628962"/>
                  <a:pt x="5965934" y="5463128"/>
                  <a:pt x="5956288" y="6740307"/>
                </a:cubicBezTo>
                <a:cubicBezTo>
                  <a:pt x="4893571" y="6605060"/>
                  <a:pt x="676259" y="6860409"/>
                  <a:pt x="0" y="6740307"/>
                </a:cubicBezTo>
                <a:cubicBezTo>
                  <a:pt x="-106361" y="4320898"/>
                  <a:pt x="-38030" y="1587966"/>
                  <a:pt x="0" y="0"/>
                </a:cubicBezTo>
                <a:close/>
              </a:path>
            </a:pathLst>
          </a:custGeom>
          <a:noFill/>
          <a:ln>
            <a:solidFill>
              <a:schemeClr val="tx1"/>
            </a:solidFill>
            <a:extLst>
              <a:ext uri="{C807C97D-BFC1-408E-A445-0C87EB9F89A2}">
                <ask:lineSketchStyleProps xmlns:ask="http://schemas.microsoft.com/office/drawing/2018/sketchyshapes" sd="2310895476">
                  <a:prstGeom prst="rect">
                    <a:avLst/>
                  </a:prstGeom>
                  <ask:type>
                    <ask:lineSketchCurved/>
                  </ask:type>
                </ask:lineSketchStyleProps>
              </a:ext>
            </a:extLst>
          </a:ln>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A0E0857-6BCC-4C69-84B4-1D9067162BA0}"/>
              </a:ext>
            </a:extLst>
          </p:cNvPr>
          <p:cNvSpPr txBox="1"/>
          <p:nvPr/>
        </p:nvSpPr>
        <p:spPr>
          <a:xfrm>
            <a:off x="8946376" y="4889183"/>
            <a:ext cx="9375195" cy="2308324"/>
          </a:xfrm>
          <a:prstGeom prst="rect">
            <a:avLst/>
          </a:prstGeom>
          <a:solidFill>
            <a:schemeClr val="bg1"/>
          </a:solid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Liên kết giữa N và H được tạo thành bởi đôi electron dùng chung giữa hai nguyên tử</a:t>
            </a:r>
            <a:r>
              <a:rPr lang="en-US" sz="4800">
                <a:solidFill>
                  <a:srgbClr val="434E7C"/>
                </a:solidFill>
                <a:latin typeface="Times New Roman" panose="02020603050405020304" pitchFamily="18" charset="0"/>
                <a:cs typeface="Times New Roman" panose="02020603050405020304" pitchFamily="18" charset="0"/>
              </a:rPr>
              <a:t> ⇒ là liên kết cộng hóa trị.</a:t>
            </a:r>
            <a:endParaRPr lang="vi-VN" sz="4800">
              <a:solidFill>
                <a:srgbClr val="434E7C"/>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C912F0CB-791F-4FE0-8A84-51E4D1490958}"/>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7C5C88F-B956-4EF7-B793-E7F34B2248EE}"/>
              </a:ext>
            </a:extLst>
          </p:cNvPr>
          <p:cNvSpPr txBox="1"/>
          <p:nvPr/>
        </p:nvSpPr>
        <p:spPr>
          <a:xfrm>
            <a:off x="2686707" y="7743741"/>
            <a:ext cx="13705585"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Nguyên tử N góp 3 electron ⇒ N có hóa trị III.</a:t>
            </a:r>
          </a:p>
          <a:p>
            <a:pPr algn="l"/>
            <a:r>
              <a:rPr lang="en-US" sz="4800">
                <a:solidFill>
                  <a:srgbClr val="434E7C"/>
                </a:solidFill>
                <a:latin typeface="Times New Roman" panose="02020603050405020304" pitchFamily="18" charset="0"/>
                <a:cs typeface="Times New Roman" panose="02020603050405020304" pitchFamily="18" charset="0"/>
              </a:rPr>
              <a:t>+ Nguyên tử H góp chung 1 electron ⇒ H có hóa trị I.</a:t>
            </a:r>
          </a:p>
        </p:txBody>
      </p:sp>
      <p:pic>
        <p:nvPicPr>
          <p:cNvPr id="7" name="Picture 6">
            <a:extLst>
              <a:ext uri="{FF2B5EF4-FFF2-40B4-BE49-F238E27FC236}">
                <a16:creationId xmlns:a16="http://schemas.microsoft.com/office/drawing/2014/main" id="{DA6565EE-17CE-47C6-A49C-826B9C716C28}"/>
              </a:ext>
            </a:extLst>
          </p:cNvPr>
          <p:cNvPicPr>
            <a:picLocks noChangeAspect="1"/>
          </p:cNvPicPr>
          <p:nvPr/>
        </p:nvPicPr>
        <p:blipFill>
          <a:blip r:embed="rId3"/>
          <a:stretch>
            <a:fillRect/>
          </a:stretch>
        </p:blipFill>
        <p:spPr>
          <a:xfrm>
            <a:off x="8742557" y="473475"/>
            <a:ext cx="9512108" cy="4179309"/>
          </a:xfrm>
          <a:prstGeom prst="rect">
            <a:avLst/>
          </a:prstGeom>
        </p:spPr>
      </p:pic>
    </p:spTree>
    <p:extLst>
      <p:ext uri="{BB962C8B-B14F-4D97-AF65-F5344CB8AC3E}">
        <p14:creationId xmlns:p14="http://schemas.microsoft.com/office/powerpoint/2010/main" val="10723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8790DC-76A0-411D-801C-084DB35E5864}"/>
              </a:ext>
            </a:extLst>
          </p:cNvPr>
          <p:cNvGraphicFramePr>
            <a:graphicFrameLocks noGrp="1"/>
          </p:cNvGraphicFramePr>
          <p:nvPr>
            <p:extLst>
              <p:ext uri="{D42A27DB-BD31-4B8C-83A1-F6EECF244321}">
                <p14:modId xmlns:p14="http://schemas.microsoft.com/office/powerpoint/2010/main" val="2672689202"/>
              </p:ext>
            </p:extLst>
          </p:nvPr>
        </p:nvGraphicFramePr>
        <p:xfrm>
          <a:off x="2197912" y="1696051"/>
          <a:ext cx="13916724" cy="7551674"/>
        </p:xfrm>
        <a:graphic>
          <a:graphicData uri="http://schemas.openxmlformats.org/drawingml/2006/table">
            <a:tbl>
              <a:tblPr firstRow="1" firstCol="1" bandRow="1"/>
              <a:tblGrid>
                <a:gridCol w="2245482">
                  <a:extLst>
                    <a:ext uri="{9D8B030D-6E8A-4147-A177-3AD203B41FA5}">
                      <a16:colId xmlns:a16="http://schemas.microsoft.com/office/drawing/2014/main" val="555119000"/>
                    </a:ext>
                  </a:extLst>
                </a:gridCol>
                <a:gridCol w="2245482">
                  <a:extLst>
                    <a:ext uri="{9D8B030D-6E8A-4147-A177-3AD203B41FA5}">
                      <a16:colId xmlns:a16="http://schemas.microsoft.com/office/drawing/2014/main" val="523135901"/>
                    </a:ext>
                  </a:extLst>
                </a:gridCol>
                <a:gridCol w="2245482">
                  <a:extLst>
                    <a:ext uri="{9D8B030D-6E8A-4147-A177-3AD203B41FA5}">
                      <a16:colId xmlns:a16="http://schemas.microsoft.com/office/drawing/2014/main" val="203826639"/>
                    </a:ext>
                  </a:extLst>
                </a:gridCol>
                <a:gridCol w="2752119">
                  <a:extLst>
                    <a:ext uri="{9D8B030D-6E8A-4147-A177-3AD203B41FA5}">
                      <a16:colId xmlns:a16="http://schemas.microsoft.com/office/drawing/2014/main" val="958976919"/>
                    </a:ext>
                  </a:extLst>
                </a:gridCol>
                <a:gridCol w="2141034">
                  <a:extLst>
                    <a:ext uri="{9D8B030D-6E8A-4147-A177-3AD203B41FA5}">
                      <a16:colId xmlns:a16="http://schemas.microsoft.com/office/drawing/2014/main" val="8619655"/>
                    </a:ext>
                  </a:extLst>
                </a:gridCol>
                <a:gridCol w="2287125">
                  <a:extLst>
                    <a:ext uri="{9D8B030D-6E8A-4147-A177-3AD203B41FA5}">
                      <a16:colId xmlns:a16="http://schemas.microsoft.com/office/drawing/2014/main" val="1898223154"/>
                    </a:ext>
                  </a:extLst>
                </a:gridCol>
              </a:tblGrid>
              <a:tr h="0">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8342911"/>
                  </a:ext>
                </a:extLst>
              </a:tr>
              <a:tr h="0">
                <a:tc>
                  <a:txBody>
                    <a:bodyPr/>
                    <a:lstStyle/>
                    <a:p>
                      <a:pPr algn="ctr">
                        <a:lnSpc>
                          <a:spcPct val="135000"/>
                        </a:lnSpc>
                        <a:spcAft>
                          <a:spcPts val="600"/>
                        </a:spcAft>
                      </a:pPr>
                      <a:r>
                        <a:rPr lang="en-US" sz="3600">
                          <a:solidFill>
                            <a:srgbClr val="434E7C"/>
                          </a:solidFill>
                          <a:effectLst/>
                        </a:rPr>
                        <a:t>Hydrogen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Magnesium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Mg</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39616200"/>
                  </a:ext>
                </a:extLst>
              </a:tr>
              <a:tr h="0">
                <a:tc>
                  <a:txBody>
                    <a:bodyPr/>
                    <a:lstStyle/>
                    <a:p>
                      <a:pPr algn="ctr">
                        <a:lnSpc>
                          <a:spcPct val="135000"/>
                        </a:lnSpc>
                        <a:spcAft>
                          <a:spcPts val="600"/>
                        </a:spcAft>
                      </a:pPr>
                      <a:r>
                        <a:rPr lang="en-US" sz="3600">
                          <a:solidFill>
                            <a:srgbClr val="434E7C"/>
                          </a:solidFill>
                          <a:effectLst/>
                        </a:rPr>
                        <a:t>Lithium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Li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Aluminium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90554985"/>
                  </a:ext>
                </a:extLst>
              </a:tr>
              <a:tr h="0">
                <a:tc>
                  <a:txBody>
                    <a:bodyPr/>
                    <a:lstStyle/>
                    <a:p>
                      <a:pPr algn="ctr">
                        <a:lnSpc>
                          <a:spcPct val="135000"/>
                        </a:lnSpc>
                        <a:spcAft>
                          <a:spcPts val="600"/>
                        </a:spcAft>
                      </a:pPr>
                      <a:r>
                        <a:rPr lang="en-US" sz="3600">
                          <a:solidFill>
                            <a:srgbClr val="434E7C"/>
                          </a:solidFill>
                          <a:effectLst/>
                        </a:rPr>
                        <a:t>Beryllium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Silicon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1427343"/>
                  </a:ext>
                </a:extLst>
              </a:tr>
              <a:tr h="0">
                <a:tc>
                  <a:txBody>
                    <a:bodyPr/>
                    <a:lstStyle/>
                    <a:p>
                      <a:pPr algn="ctr">
                        <a:lnSpc>
                          <a:spcPct val="135000"/>
                        </a:lnSpc>
                        <a:spcAft>
                          <a:spcPts val="600"/>
                        </a:spcAft>
                      </a:pPr>
                      <a:r>
                        <a:rPr lang="en-US" sz="3600">
                          <a:solidFill>
                            <a:srgbClr val="434E7C"/>
                          </a:solidFill>
                          <a:effectLst/>
                        </a:rPr>
                        <a:t>Boron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Phosphorus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 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66810220"/>
                  </a:ext>
                </a:extLst>
              </a:tr>
              <a:tr h="0">
                <a:tc>
                  <a:txBody>
                    <a:bodyPr/>
                    <a:lstStyle/>
                    <a:p>
                      <a:pPr algn="ctr">
                        <a:lnSpc>
                          <a:spcPct val="135000"/>
                        </a:lnSpc>
                        <a:spcAft>
                          <a:spcPts val="600"/>
                        </a:spcAft>
                      </a:pPr>
                      <a:r>
                        <a:rPr lang="en-US" sz="3600">
                          <a:solidFill>
                            <a:srgbClr val="434E7C"/>
                          </a:solidFill>
                          <a:effectLst/>
                        </a:rPr>
                        <a:t>Carbon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Sulfur</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 VI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28881231"/>
                  </a:ext>
                </a:extLst>
              </a:tr>
              <a:tr h="0">
                <a:tc>
                  <a:txBody>
                    <a:bodyPr/>
                    <a:lstStyle/>
                    <a:p>
                      <a:pPr algn="ctr">
                        <a:lnSpc>
                          <a:spcPct val="135000"/>
                        </a:lnSpc>
                        <a:spcAft>
                          <a:spcPts val="600"/>
                        </a:spcAft>
                      </a:pPr>
                      <a:r>
                        <a:rPr lang="en-US" sz="3600">
                          <a:solidFill>
                            <a:srgbClr val="434E7C"/>
                          </a:solidFill>
                          <a:effectLst/>
                        </a:rPr>
                        <a:t>Nitrogen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Chlorine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72601544"/>
                  </a:ext>
                </a:extLst>
              </a:tr>
              <a:tr h="0">
                <a:tc>
                  <a:txBody>
                    <a:bodyPr/>
                    <a:lstStyle/>
                    <a:p>
                      <a:pPr algn="ctr">
                        <a:lnSpc>
                          <a:spcPct val="135000"/>
                        </a:lnSpc>
                        <a:spcAft>
                          <a:spcPts val="600"/>
                        </a:spcAft>
                      </a:pPr>
                      <a:r>
                        <a:rPr lang="en-US" sz="3600">
                          <a:solidFill>
                            <a:srgbClr val="434E7C"/>
                          </a:solidFill>
                          <a:effectLst/>
                        </a:rPr>
                        <a:t>Oxygen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O</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Potassium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68632948"/>
                  </a:ext>
                </a:extLst>
              </a:tr>
              <a:tr h="0">
                <a:tc>
                  <a:txBody>
                    <a:bodyPr/>
                    <a:lstStyle/>
                    <a:p>
                      <a:pPr algn="ctr">
                        <a:lnSpc>
                          <a:spcPct val="135000"/>
                        </a:lnSpc>
                        <a:spcAft>
                          <a:spcPts val="600"/>
                        </a:spcAft>
                      </a:pPr>
                      <a:r>
                        <a:rPr lang="en-US" sz="3600">
                          <a:solidFill>
                            <a:srgbClr val="434E7C"/>
                          </a:solidFill>
                          <a:effectLst/>
                        </a:rPr>
                        <a:t>Fluorine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F</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Calcium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4031709"/>
                  </a:ext>
                </a:extLst>
              </a:tr>
              <a:tr h="0">
                <a:tc>
                  <a:txBody>
                    <a:bodyPr/>
                    <a:lstStyle/>
                    <a:p>
                      <a:pPr algn="ctr">
                        <a:lnSpc>
                          <a:spcPct val="135000"/>
                        </a:lnSpc>
                        <a:spcAft>
                          <a:spcPts val="600"/>
                        </a:spcAft>
                      </a:pPr>
                      <a:r>
                        <a:rPr lang="en-US" sz="3600">
                          <a:solidFill>
                            <a:srgbClr val="434E7C"/>
                          </a:solidFill>
                          <a:effectLst/>
                        </a:rPr>
                        <a:t>Sodium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15065565"/>
                  </a:ext>
                </a:extLst>
              </a:tr>
            </a:tbl>
          </a:graphicData>
        </a:graphic>
      </p:graphicFrame>
      <p:sp>
        <p:nvSpPr>
          <p:cNvPr id="3" name="TextBox 2">
            <a:extLst>
              <a:ext uri="{FF2B5EF4-FFF2-40B4-BE49-F238E27FC236}">
                <a16:creationId xmlns:a16="http://schemas.microsoft.com/office/drawing/2014/main" id="{DFA9911C-38D9-4A5A-AB3E-C20E7FE3C220}"/>
              </a:ext>
            </a:extLst>
          </p:cNvPr>
          <p:cNvSpPr txBox="1"/>
          <p:nvPr/>
        </p:nvSpPr>
        <p:spPr>
          <a:xfrm>
            <a:off x="4772719" y="292891"/>
            <a:ext cx="8965581"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nguyên tố</a:t>
            </a:r>
          </a:p>
        </p:txBody>
      </p:sp>
    </p:spTree>
    <p:extLst>
      <p:ext uri="{BB962C8B-B14F-4D97-AF65-F5344CB8AC3E}">
        <p14:creationId xmlns:p14="http://schemas.microsoft.com/office/powerpoint/2010/main" val="114082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A9911C-38D9-4A5A-AB3E-C20E7FE3C220}"/>
              </a:ext>
            </a:extLst>
          </p:cNvPr>
          <p:cNvSpPr txBox="1"/>
          <p:nvPr/>
        </p:nvSpPr>
        <p:spPr>
          <a:xfrm>
            <a:off x="3921510" y="449008"/>
            <a:ext cx="10749779"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nhóm nguyên tử</a:t>
            </a:r>
          </a:p>
        </p:txBody>
      </p:sp>
      <p:graphicFrame>
        <p:nvGraphicFramePr>
          <p:cNvPr id="4" name="Table 3">
            <a:extLst>
              <a:ext uri="{FF2B5EF4-FFF2-40B4-BE49-F238E27FC236}">
                <a16:creationId xmlns:a16="http://schemas.microsoft.com/office/drawing/2014/main" id="{DCDAAA46-4C08-45AE-826C-D3A6472CAB63}"/>
              </a:ext>
            </a:extLst>
          </p:cNvPr>
          <p:cNvGraphicFramePr>
            <a:graphicFrameLocks noGrp="1"/>
          </p:cNvGraphicFramePr>
          <p:nvPr>
            <p:extLst>
              <p:ext uri="{D42A27DB-BD31-4B8C-83A1-F6EECF244321}">
                <p14:modId xmlns:p14="http://schemas.microsoft.com/office/powerpoint/2010/main" val="3699978592"/>
              </p:ext>
            </p:extLst>
          </p:nvPr>
        </p:nvGraphicFramePr>
        <p:xfrm>
          <a:off x="4795021" y="2823937"/>
          <a:ext cx="8149451" cy="5123436"/>
        </p:xfrm>
        <a:graphic>
          <a:graphicData uri="http://schemas.openxmlformats.org/drawingml/2006/table">
            <a:tbl>
              <a:tblPr firstRow="1" firstCol="1" bandRow="1"/>
              <a:tblGrid>
                <a:gridCol w="5630903">
                  <a:extLst>
                    <a:ext uri="{9D8B030D-6E8A-4147-A177-3AD203B41FA5}">
                      <a16:colId xmlns:a16="http://schemas.microsoft.com/office/drawing/2014/main" val="2077088005"/>
                    </a:ext>
                  </a:extLst>
                </a:gridCol>
                <a:gridCol w="2518548">
                  <a:extLst>
                    <a:ext uri="{9D8B030D-6E8A-4147-A177-3AD203B41FA5}">
                      <a16:colId xmlns:a16="http://schemas.microsoft.com/office/drawing/2014/main" val="3220727427"/>
                    </a:ext>
                  </a:extLst>
                </a:gridCol>
              </a:tblGrid>
              <a:tr h="0">
                <a:tc>
                  <a:txBody>
                    <a:bodyPr/>
                    <a:lstStyle/>
                    <a:p>
                      <a:pPr algn="ctr">
                        <a:lnSpc>
                          <a:spcPct val="135000"/>
                        </a:lnSpc>
                        <a:spcAft>
                          <a:spcPts val="600"/>
                        </a:spcAft>
                      </a:pPr>
                      <a:r>
                        <a:rPr lang="en-US" sz="4400">
                          <a:solidFill>
                            <a:srgbClr val="434E7C"/>
                          </a:solidFill>
                          <a:effectLst/>
                        </a:rPr>
                        <a:t>Tên nhóm</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Hoá trị</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223071"/>
                  </a:ext>
                </a:extLst>
              </a:tr>
              <a:tr h="0">
                <a:tc>
                  <a:txBody>
                    <a:bodyPr/>
                    <a:lstStyle/>
                    <a:p>
                      <a:pPr algn="ctr">
                        <a:lnSpc>
                          <a:spcPct val="135000"/>
                        </a:lnSpc>
                        <a:spcAft>
                          <a:spcPts val="600"/>
                        </a:spcAft>
                      </a:pPr>
                      <a:r>
                        <a:rPr lang="en-US" sz="4400">
                          <a:solidFill>
                            <a:srgbClr val="434E7C"/>
                          </a:solidFill>
                          <a:effectLst/>
                        </a:rPr>
                        <a:t>Hydroxide (OH); Nitrate (NO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778927"/>
                  </a:ext>
                </a:extLst>
              </a:tr>
              <a:tr h="0">
                <a:tc>
                  <a:txBody>
                    <a:bodyPr/>
                    <a:lstStyle/>
                    <a:p>
                      <a:pPr algn="ctr">
                        <a:lnSpc>
                          <a:spcPct val="135000"/>
                        </a:lnSpc>
                        <a:spcAft>
                          <a:spcPts val="600"/>
                        </a:spcAft>
                      </a:pPr>
                      <a:r>
                        <a:rPr lang="en-US" sz="4400">
                          <a:solidFill>
                            <a:srgbClr val="434E7C"/>
                          </a:solidFill>
                          <a:effectLst/>
                        </a:rPr>
                        <a:t>Sulfate (SO</a:t>
                      </a:r>
                      <a:r>
                        <a:rPr lang="en-US" sz="3200" baseline="-25000">
                          <a:solidFill>
                            <a:srgbClr val="434E7C"/>
                          </a:solidFill>
                          <a:effectLst/>
                        </a:rPr>
                        <a:t>4</a:t>
                      </a:r>
                      <a:r>
                        <a:rPr lang="en-US" sz="4400">
                          <a:solidFill>
                            <a:srgbClr val="434E7C"/>
                          </a:solidFill>
                          <a:effectLst/>
                        </a:rPr>
                        <a:t>), Carbonate (CO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421223"/>
                  </a:ext>
                </a:extLst>
              </a:tr>
              <a:tr h="0">
                <a:tc>
                  <a:txBody>
                    <a:bodyPr/>
                    <a:lstStyle/>
                    <a:p>
                      <a:pPr algn="ctr">
                        <a:lnSpc>
                          <a:spcPct val="135000"/>
                        </a:lnSpc>
                        <a:spcAft>
                          <a:spcPts val="600"/>
                        </a:spcAft>
                      </a:pPr>
                      <a:r>
                        <a:rPr lang="en-US" sz="4400">
                          <a:solidFill>
                            <a:srgbClr val="434E7C"/>
                          </a:solidFill>
                          <a:effectLst/>
                        </a:rPr>
                        <a:t>Phosphate (PO</a:t>
                      </a:r>
                      <a:r>
                        <a:rPr lang="en-US" sz="3200" baseline="-25000">
                          <a:solidFill>
                            <a:srgbClr val="434E7C"/>
                          </a:solidFill>
                          <a:effectLst/>
                        </a:rPr>
                        <a:t>4</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15753"/>
                  </a:ext>
                </a:extLst>
              </a:tr>
            </a:tbl>
          </a:graphicData>
        </a:graphic>
      </p:graphicFrame>
    </p:spTree>
    <p:extLst>
      <p:ext uri="{BB962C8B-B14F-4D97-AF65-F5344CB8AC3E}">
        <p14:creationId xmlns:p14="http://schemas.microsoft.com/office/powerpoint/2010/main" val="40656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689290" y="1938533"/>
            <a:ext cx="11035804" cy="1569660"/>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Trong phân tử nước, hoá trị và số nguyên tử tham gia liên kết của H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1153463899"/>
              </p:ext>
            </p:extLst>
          </p:nvPr>
        </p:nvGraphicFramePr>
        <p:xfrm>
          <a:off x="3326826" y="4506715"/>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1870947339"/>
                    </a:ext>
                  </a:extLst>
                </a:gridCol>
                <a:gridCol w="2086406">
                  <a:extLst>
                    <a:ext uri="{9D8B030D-6E8A-4147-A177-3AD203B41FA5}">
                      <a16:colId xmlns:a16="http://schemas.microsoft.com/office/drawing/2014/main" val="2120995454"/>
                    </a:ext>
                  </a:extLst>
                </a:gridCol>
                <a:gridCol w="2567883">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824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056365" y="1960836"/>
            <a:ext cx="1203393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Trong phân tử khí carbonic, hoá trị và số nguyên tử tham gia liên kết của C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2486470996"/>
              </p:ext>
            </p:extLst>
          </p:nvPr>
        </p:nvGraphicFramePr>
        <p:xfrm>
          <a:off x="3056365" y="4506715"/>
          <a:ext cx="11477300" cy="3610356"/>
        </p:xfrm>
        <a:graphic>
          <a:graphicData uri="http://schemas.openxmlformats.org/drawingml/2006/table">
            <a:tbl>
              <a:tblPr firstRow="1" firstCol="1" bandRow="1"/>
              <a:tblGrid>
                <a:gridCol w="6885838">
                  <a:extLst>
                    <a:ext uri="{9D8B030D-6E8A-4147-A177-3AD203B41FA5}">
                      <a16:colId xmlns:a16="http://schemas.microsoft.com/office/drawing/2014/main" val="1870947339"/>
                    </a:ext>
                  </a:extLst>
                </a:gridCol>
                <a:gridCol w="2058242">
                  <a:extLst>
                    <a:ext uri="{9D8B030D-6E8A-4147-A177-3AD203B41FA5}">
                      <a16:colId xmlns:a16="http://schemas.microsoft.com/office/drawing/2014/main" val="2120995454"/>
                    </a:ext>
                  </a:extLst>
                </a:gridCol>
                <a:gridCol w="253322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096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FC1D9-79BE-4916-A611-9288BDD72A2F}"/>
              </a:ext>
            </a:extLst>
          </p:cNvPr>
          <p:cNvSpPr txBox="1"/>
          <p:nvPr/>
        </p:nvSpPr>
        <p:spPr>
          <a:xfrm>
            <a:off x="2497873" y="1873405"/>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97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936750-35CB-447B-B67C-526D13136C6D}"/>
              </a:ext>
            </a:extLst>
          </p:cNvPr>
          <p:cNvGraphicFramePr>
            <a:graphicFrameLocks noGrp="1"/>
          </p:cNvGraphicFramePr>
          <p:nvPr>
            <p:extLst>
              <p:ext uri="{D42A27DB-BD31-4B8C-83A1-F6EECF244321}">
                <p14:modId xmlns:p14="http://schemas.microsoft.com/office/powerpoint/2010/main" val="2880784228"/>
              </p:ext>
            </p:extLst>
          </p:nvPr>
        </p:nvGraphicFramePr>
        <p:xfrm>
          <a:off x="3326826" y="6173011"/>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5" name="TextBox 4">
            <a:extLst>
              <a:ext uri="{FF2B5EF4-FFF2-40B4-BE49-F238E27FC236}">
                <a16:creationId xmlns:a16="http://schemas.microsoft.com/office/drawing/2014/main" id="{F35BE282-7462-4AA4-B0FE-C981CD4A1D03}"/>
              </a:ext>
            </a:extLst>
          </p:cNvPr>
          <p:cNvSpPr txBox="1"/>
          <p:nvPr/>
        </p:nvSpPr>
        <p:spPr>
          <a:xfrm>
            <a:off x="2497873" y="307868"/>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104F407-95E3-4632-AB1A-2AE20FE0FB22}"/>
              </a:ext>
            </a:extLst>
          </p:cNvPr>
          <p:cNvSpPr/>
          <p:nvPr/>
        </p:nvSpPr>
        <p:spPr bwMode="auto">
          <a:xfrm>
            <a:off x="10660566" y="72868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43826C-4CF5-4D99-B07F-493482147A49}"/>
              </a:ext>
            </a:extLst>
          </p:cNvPr>
          <p:cNvSpPr/>
          <p:nvPr/>
        </p:nvSpPr>
        <p:spPr bwMode="auto">
          <a:xfrm>
            <a:off x="13020907" y="72868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6597BBB-BA6F-4612-ADA6-FD6543EE2B06}"/>
              </a:ext>
            </a:extLst>
          </p:cNvPr>
          <p:cNvSpPr/>
          <p:nvPr/>
        </p:nvSpPr>
        <p:spPr bwMode="auto">
          <a:xfrm>
            <a:off x="10675389" y="823400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D7920BC-B431-498F-B358-7E292C92232A}"/>
              </a:ext>
            </a:extLst>
          </p:cNvPr>
          <p:cNvSpPr/>
          <p:nvPr/>
        </p:nvSpPr>
        <p:spPr bwMode="auto">
          <a:xfrm>
            <a:off x="12849876" y="819006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61D6FC9-4D3F-45B9-AB70-1129A147847D}"/>
              </a:ext>
            </a:extLst>
          </p:cNvPr>
          <p:cNvSpPr/>
          <p:nvPr/>
        </p:nvSpPr>
        <p:spPr bwMode="auto">
          <a:xfrm>
            <a:off x="10407757" y="9113454"/>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7FF698A-1052-4797-BF5E-849B6606882E}"/>
              </a:ext>
            </a:extLst>
          </p:cNvPr>
          <p:cNvSpPr/>
          <p:nvPr/>
        </p:nvSpPr>
        <p:spPr bwMode="auto">
          <a:xfrm>
            <a:off x="13020907" y="9093307"/>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8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8DECB6-DAB6-4865-9D1D-A51F78CC235E}"/>
              </a:ext>
            </a:extLst>
          </p:cNvPr>
          <p:cNvGraphicFramePr>
            <a:graphicFrameLocks noGrp="1"/>
          </p:cNvGraphicFramePr>
          <p:nvPr>
            <p:extLst>
              <p:ext uri="{D42A27DB-BD31-4B8C-83A1-F6EECF244321}">
                <p14:modId xmlns:p14="http://schemas.microsoft.com/office/powerpoint/2010/main" val="1543461807"/>
              </p:ext>
            </p:extLst>
          </p:nvPr>
        </p:nvGraphicFramePr>
        <p:xfrm>
          <a:off x="3349126" y="1139045"/>
          <a:ext cx="8894913" cy="2432304"/>
        </p:xfrm>
        <a:graphic>
          <a:graphicData uri="http://schemas.openxmlformats.org/drawingml/2006/table">
            <a:tbl>
              <a:tblPr firstRow="1" firstCol="1" bandRow="1"/>
              <a:tblGrid>
                <a:gridCol w="5304220">
                  <a:extLst>
                    <a:ext uri="{9D8B030D-6E8A-4147-A177-3AD203B41FA5}">
                      <a16:colId xmlns:a16="http://schemas.microsoft.com/office/drawing/2014/main" val="1870947339"/>
                    </a:ext>
                  </a:extLst>
                </a:gridCol>
                <a:gridCol w="1761893">
                  <a:extLst>
                    <a:ext uri="{9D8B030D-6E8A-4147-A177-3AD203B41FA5}">
                      <a16:colId xmlns:a16="http://schemas.microsoft.com/office/drawing/2014/main" val="2120995454"/>
                    </a:ext>
                  </a:extLst>
                </a:gridCol>
                <a:gridCol w="182880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3" name="Table 2">
            <a:extLst>
              <a:ext uri="{FF2B5EF4-FFF2-40B4-BE49-F238E27FC236}">
                <a16:creationId xmlns:a16="http://schemas.microsoft.com/office/drawing/2014/main" id="{7571C36F-05E6-4E52-A85E-501F152CDFBE}"/>
              </a:ext>
            </a:extLst>
          </p:cNvPr>
          <p:cNvGraphicFramePr>
            <a:graphicFrameLocks noGrp="1"/>
          </p:cNvGraphicFramePr>
          <p:nvPr>
            <p:extLst>
              <p:ext uri="{D42A27DB-BD31-4B8C-83A1-F6EECF244321}">
                <p14:modId xmlns:p14="http://schemas.microsoft.com/office/powerpoint/2010/main" val="2769592029"/>
              </p:ext>
            </p:extLst>
          </p:nvPr>
        </p:nvGraphicFramePr>
        <p:xfrm>
          <a:off x="3343786" y="3962267"/>
          <a:ext cx="8894913" cy="2432304"/>
        </p:xfrm>
        <a:graphic>
          <a:graphicData uri="http://schemas.openxmlformats.org/drawingml/2006/table">
            <a:tbl>
              <a:tblPr firstRow="1" firstCol="1" bandRow="1"/>
              <a:tblGrid>
                <a:gridCol w="5309560">
                  <a:extLst>
                    <a:ext uri="{9D8B030D-6E8A-4147-A177-3AD203B41FA5}">
                      <a16:colId xmlns:a16="http://schemas.microsoft.com/office/drawing/2014/main" val="1870947339"/>
                    </a:ext>
                  </a:extLst>
                </a:gridCol>
                <a:gridCol w="1739591">
                  <a:extLst>
                    <a:ext uri="{9D8B030D-6E8A-4147-A177-3AD203B41FA5}">
                      <a16:colId xmlns:a16="http://schemas.microsoft.com/office/drawing/2014/main" val="2120995454"/>
                    </a:ext>
                  </a:extLst>
                </a:gridCol>
                <a:gridCol w="1845762">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4" name="Table 3">
            <a:extLst>
              <a:ext uri="{FF2B5EF4-FFF2-40B4-BE49-F238E27FC236}">
                <a16:creationId xmlns:a16="http://schemas.microsoft.com/office/drawing/2014/main" id="{3A520A88-AAAE-4386-AD01-B35A4BEF6218}"/>
              </a:ext>
            </a:extLst>
          </p:cNvPr>
          <p:cNvGraphicFramePr>
            <a:graphicFrameLocks noGrp="1"/>
          </p:cNvGraphicFramePr>
          <p:nvPr>
            <p:extLst>
              <p:ext uri="{D42A27DB-BD31-4B8C-83A1-F6EECF244321}">
                <p14:modId xmlns:p14="http://schemas.microsoft.com/office/powerpoint/2010/main" val="2601793149"/>
              </p:ext>
            </p:extLst>
          </p:nvPr>
        </p:nvGraphicFramePr>
        <p:xfrm>
          <a:off x="3349126" y="6785489"/>
          <a:ext cx="8889573" cy="2432304"/>
        </p:xfrm>
        <a:graphic>
          <a:graphicData uri="http://schemas.openxmlformats.org/drawingml/2006/table">
            <a:tbl>
              <a:tblPr firstRow="1" firstCol="1" bandRow="1"/>
              <a:tblGrid>
                <a:gridCol w="5281918">
                  <a:extLst>
                    <a:ext uri="{9D8B030D-6E8A-4147-A177-3AD203B41FA5}">
                      <a16:colId xmlns:a16="http://schemas.microsoft.com/office/drawing/2014/main" val="3242571840"/>
                    </a:ext>
                  </a:extLst>
                </a:gridCol>
                <a:gridCol w="1761893">
                  <a:extLst>
                    <a:ext uri="{9D8B030D-6E8A-4147-A177-3AD203B41FA5}">
                      <a16:colId xmlns:a16="http://schemas.microsoft.com/office/drawing/2014/main" val="110769304"/>
                    </a:ext>
                  </a:extLst>
                </a:gridCol>
                <a:gridCol w="1845762">
                  <a:extLst>
                    <a:ext uri="{9D8B030D-6E8A-4147-A177-3AD203B41FA5}">
                      <a16:colId xmlns:a16="http://schemas.microsoft.com/office/drawing/2014/main" val="1110993530"/>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03492717"/>
                  </a:ext>
                </a:extLst>
              </a:tr>
              <a:tr h="49531">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92875807"/>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91150032"/>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11396577"/>
                  </a:ext>
                </a:extLst>
              </a:tr>
            </a:tbl>
          </a:graphicData>
        </a:graphic>
      </p:graphicFrame>
      <p:sp>
        <p:nvSpPr>
          <p:cNvPr id="5" name="TextBox 4">
            <a:extLst>
              <a:ext uri="{FF2B5EF4-FFF2-40B4-BE49-F238E27FC236}">
                <a16:creationId xmlns:a16="http://schemas.microsoft.com/office/drawing/2014/main" id="{761D5D28-F2B7-4B6C-B6D7-214C0218D296}"/>
              </a:ext>
            </a:extLst>
          </p:cNvPr>
          <p:cNvSpPr txBox="1"/>
          <p:nvPr/>
        </p:nvSpPr>
        <p:spPr>
          <a:xfrm>
            <a:off x="12957718" y="1139045"/>
            <a:ext cx="3010829" cy="8402300"/>
          </a:xfrm>
          <a:custGeom>
            <a:avLst/>
            <a:gdLst>
              <a:gd name="connsiteX0" fmla="*/ 0 w 3010829"/>
              <a:gd name="connsiteY0" fmla="*/ 0 h 8402300"/>
              <a:gd name="connsiteX1" fmla="*/ 511841 w 3010829"/>
              <a:gd name="connsiteY1" fmla="*/ 0 h 8402300"/>
              <a:gd name="connsiteX2" fmla="*/ 1023682 w 3010829"/>
              <a:gd name="connsiteY2" fmla="*/ 0 h 8402300"/>
              <a:gd name="connsiteX3" fmla="*/ 1686064 w 3010829"/>
              <a:gd name="connsiteY3" fmla="*/ 0 h 8402300"/>
              <a:gd name="connsiteX4" fmla="*/ 2318338 w 3010829"/>
              <a:gd name="connsiteY4" fmla="*/ 0 h 8402300"/>
              <a:gd name="connsiteX5" fmla="*/ 3010829 w 3010829"/>
              <a:gd name="connsiteY5" fmla="*/ 0 h 8402300"/>
              <a:gd name="connsiteX6" fmla="*/ 3010829 w 3010829"/>
              <a:gd name="connsiteY6" fmla="*/ 478285 h 8402300"/>
              <a:gd name="connsiteX7" fmla="*/ 3010829 w 3010829"/>
              <a:gd name="connsiteY7" fmla="*/ 956570 h 8402300"/>
              <a:gd name="connsiteX8" fmla="*/ 3010829 w 3010829"/>
              <a:gd name="connsiteY8" fmla="*/ 1350831 h 8402300"/>
              <a:gd name="connsiteX9" fmla="*/ 3010829 w 3010829"/>
              <a:gd name="connsiteY9" fmla="*/ 2081185 h 8402300"/>
              <a:gd name="connsiteX10" fmla="*/ 3010829 w 3010829"/>
              <a:gd name="connsiteY10" fmla="*/ 2895562 h 8402300"/>
              <a:gd name="connsiteX11" fmla="*/ 3010829 w 3010829"/>
              <a:gd name="connsiteY11" fmla="*/ 3457870 h 8402300"/>
              <a:gd name="connsiteX12" fmla="*/ 3010829 w 3010829"/>
              <a:gd name="connsiteY12" fmla="*/ 4188223 h 8402300"/>
              <a:gd name="connsiteX13" fmla="*/ 3010829 w 3010829"/>
              <a:gd name="connsiteY13" fmla="*/ 4918577 h 8402300"/>
              <a:gd name="connsiteX14" fmla="*/ 3010829 w 3010829"/>
              <a:gd name="connsiteY14" fmla="*/ 5648931 h 8402300"/>
              <a:gd name="connsiteX15" fmla="*/ 3010829 w 3010829"/>
              <a:gd name="connsiteY15" fmla="*/ 6463308 h 8402300"/>
              <a:gd name="connsiteX16" fmla="*/ 3010829 w 3010829"/>
              <a:gd name="connsiteY16" fmla="*/ 6857569 h 8402300"/>
              <a:gd name="connsiteX17" fmla="*/ 3010829 w 3010829"/>
              <a:gd name="connsiteY17" fmla="*/ 7587923 h 8402300"/>
              <a:gd name="connsiteX18" fmla="*/ 3010829 w 3010829"/>
              <a:gd name="connsiteY18" fmla="*/ 8402300 h 8402300"/>
              <a:gd name="connsiteX19" fmla="*/ 2408663 w 3010829"/>
              <a:gd name="connsiteY19" fmla="*/ 8402300 h 8402300"/>
              <a:gd name="connsiteX20" fmla="*/ 1776389 w 3010829"/>
              <a:gd name="connsiteY20" fmla="*/ 8402300 h 8402300"/>
              <a:gd name="connsiteX21" fmla="*/ 1114007 w 3010829"/>
              <a:gd name="connsiteY21" fmla="*/ 8402300 h 8402300"/>
              <a:gd name="connsiteX22" fmla="*/ 602166 w 3010829"/>
              <a:gd name="connsiteY22" fmla="*/ 8402300 h 8402300"/>
              <a:gd name="connsiteX23" fmla="*/ 0 w 3010829"/>
              <a:gd name="connsiteY23" fmla="*/ 8402300 h 8402300"/>
              <a:gd name="connsiteX24" fmla="*/ 0 w 3010829"/>
              <a:gd name="connsiteY24" fmla="*/ 8008038 h 8402300"/>
              <a:gd name="connsiteX25" fmla="*/ 0 w 3010829"/>
              <a:gd name="connsiteY25" fmla="*/ 7529753 h 8402300"/>
              <a:gd name="connsiteX26" fmla="*/ 0 w 3010829"/>
              <a:gd name="connsiteY26" fmla="*/ 6967446 h 8402300"/>
              <a:gd name="connsiteX27" fmla="*/ 0 w 3010829"/>
              <a:gd name="connsiteY27" fmla="*/ 6321115 h 8402300"/>
              <a:gd name="connsiteX28" fmla="*/ 0 w 3010829"/>
              <a:gd name="connsiteY28" fmla="*/ 5590761 h 8402300"/>
              <a:gd name="connsiteX29" fmla="*/ 0 w 3010829"/>
              <a:gd name="connsiteY29" fmla="*/ 5196499 h 8402300"/>
              <a:gd name="connsiteX30" fmla="*/ 0 w 3010829"/>
              <a:gd name="connsiteY30" fmla="*/ 4718215 h 8402300"/>
              <a:gd name="connsiteX31" fmla="*/ 0 w 3010829"/>
              <a:gd name="connsiteY31" fmla="*/ 4239930 h 8402300"/>
              <a:gd name="connsiteX32" fmla="*/ 0 w 3010829"/>
              <a:gd name="connsiteY32" fmla="*/ 3425553 h 8402300"/>
              <a:gd name="connsiteX33" fmla="*/ 0 w 3010829"/>
              <a:gd name="connsiteY33" fmla="*/ 3031291 h 8402300"/>
              <a:gd name="connsiteX34" fmla="*/ 0 w 3010829"/>
              <a:gd name="connsiteY34" fmla="*/ 2637030 h 8402300"/>
              <a:gd name="connsiteX35" fmla="*/ 0 w 3010829"/>
              <a:gd name="connsiteY35" fmla="*/ 1990699 h 8402300"/>
              <a:gd name="connsiteX36" fmla="*/ 0 w 3010829"/>
              <a:gd name="connsiteY36" fmla="*/ 1512414 h 8402300"/>
              <a:gd name="connsiteX37" fmla="*/ 0 w 3010829"/>
              <a:gd name="connsiteY37" fmla="*/ 1034129 h 8402300"/>
              <a:gd name="connsiteX38" fmla="*/ 0 w 3010829"/>
              <a:gd name="connsiteY38" fmla="*/ 639867 h 8402300"/>
              <a:gd name="connsiteX39" fmla="*/ 0 w 3010829"/>
              <a:gd name="connsiteY39" fmla="*/ 0 h 84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10829" h="8402300" extrusionOk="0">
                <a:moveTo>
                  <a:pt x="0" y="0"/>
                </a:moveTo>
                <a:cubicBezTo>
                  <a:pt x="251846" y="-21801"/>
                  <a:pt x="302396" y="20856"/>
                  <a:pt x="511841" y="0"/>
                </a:cubicBezTo>
                <a:cubicBezTo>
                  <a:pt x="721286" y="-20856"/>
                  <a:pt x="826480" y="7092"/>
                  <a:pt x="1023682" y="0"/>
                </a:cubicBezTo>
                <a:cubicBezTo>
                  <a:pt x="1220884" y="-7092"/>
                  <a:pt x="1368508" y="-21813"/>
                  <a:pt x="1686064" y="0"/>
                </a:cubicBezTo>
                <a:cubicBezTo>
                  <a:pt x="2003620" y="21813"/>
                  <a:pt x="2010128" y="-17235"/>
                  <a:pt x="2318338" y="0"/>
                </a:cubicBezTo>
                <a:cubicBezTo>
                  <a:pt x="2626548" y="17235"/>
                  <a:pt x="2681217" y="-6379"/>
                  <a:pt x="3010829" y="0"/>
                </a:cubicBezTo>
                <a:cubicBezTo>
                  <a:pt x="3005134" y="222394"/>
                  <a:pt x="2995931" y="371967"/>
                  <a:pt x="3010829" y="478285"/>
                </a:cubicBezTo>
                <a:cubicBezTo>
                  <a:pt x="3025727" y="584603"/>
                  <a:pt x="3011437" y="733189"/>
                  <a:pt x="3010829" y="956570"/>
                </a:cubicBezTo>
                <a:cubicBezTo>
                  <a:pt x="3010221" y="1179952"/>
                  <a:pt x="3012200" y="1183329"/>
                  <a:pt x="3010829" y="1350831"/>
                </a:cubicBezTo>
                <a:cubicBezTo>
                  <a:pt x="3009458" y="1518333"/>
                  <a:pt x="2991260" y="1927664"/>
                  <a:pt x="3010829" y="2081185"/>
                </a:cubicBezTo>
                <a:cubicBezTo>
                  <a:pt x="3030398" y="2234706"/>
                  <a:pt x="2991666" y="2689491"/>
                  <a:pt x="3010829" y="2895562"/>
                </a:cubicBezTo>
                <a:cubicBezTo>
                  <a:pt x="3029992" y="3101633"/>
                  <a:pt x="3015945" y="3297930"/>
                  <a:pt x="3010829" y="3457870"/>
                </a:cubicBezTo>
                <a:cubicBezTo>
                  <a:pt x="3005713" y="3617810"/>
                  <a:pt x="3024467" y="3945596"/>
                  <a:pt x="3010829" y="4188223"/>
                </a:cubicBezTo>
                <a:cubicBezTo>
                  <a:pt x="2997191" y="4430850"/>
                  <a:pt x="3045980" y="4680522"/>
                  <a:pt x="3010829" y="4918577"/>
                </a:cubicBezTo>
                <a:cubicBezTo>
                  <a:pt x="2975678" y="5156632"/>
                  <a:pt x="3018978" y="5415764"/>
                  <a:pt x="3010829" y="5648931"/>
                </a:cubicBezTo>
                <a:cubicBezTo>
                  <a:pt x="3002680" y="5882098"/>
                  <a:pt x="3019139" y="6188760"/>
                  <a:pt x="3010829" y="6463308"/>
                </a:cubicBezTo>
                <a:cubicBezTo>
                  <a:pt x="3002519" y="6737856"/>
                  <a:pt x="3027587" y="6688269"/>
                  <a:pt x="3010829" y="6857569"/>
                </a:cubicBezTo>
                <a:cubicBezTo>
                  <a:pt x="2994071" y="7026869"/>
                  <a:pt x="2980972" y="7394938"/>
                  <a:pt x="3010829" y="7587923"/>
                </a:cubicBezTo>
                <a:cubicBezTo>
                  <a:pt x="3040686" y="7780908"/>
                  <a:pt x="3031529" y="8133909"/>
                  <a:pt x="3010829" y="8402300"/>
                </a:cubicBezTo>
                <a:cubicBezTo>
                  <a:pt x="2803712" y="8380690"/>
                  <a:pt x="2538185" y="8379379"/>
                  <a:pt x="2408663" y="8402300"/>
                </a:cubicBezTo>
                <a:cubicBezTo>
                  <a:pt x="2279141" y="8425221"/>
                  <a:pt x="2004343" y="8392207"/>
                  <a:pt x="1776389" y="8402300"/>
                </a:cubicBezTo>
                <a:cubicBezTo>
                  <a:pt x="1548435" y="8412393"/>
                  <a:pt x="1338464" y="8381644"/>
                  <a:pt x="1114007" y="8402300"/>
                </a:cubicBezTo>
                <a:cubicBezTo>
                  <a:pt x="889550" y="8422956"/>
                  <a:pt x="836815" y="8427606"/>
                  <a:pt x="602166" y="8402300"/>
                </a:cubicBezTo>
                <a:cubicBezTo>
                  <a:pt x="367517" y="8376994"/>
                  <a:pt x="234205" y="8374116"/>
                  <a:pt x="0" y="8402300"/>
                </a:cubicBezTo>
                <a:cubicBezTo>
                  <a:pt x="-18234" y="8239571"/>
                  <a:pt x="6177" y="8161867"/>
                  <a:pt x="0" y="8008038"/>
                </a:cubicBezTo>
                <a:cubicBezTo>
                  <a:pt x="-6177" y="7854209"/>
                  <a:pt x="-9267" y="7628759"/>
                  <a:pt x="0" y="7529753"/>
                </a:cubicBezTo>
                <a:cubicBezTo>
                  <a:pt x="9267" y="7430748"/>
                  <a:pt x="7195" y="7129336"/>
                  <a:pt x="0" y="6967446"/>
                </a:cubicBezTo>
                <a:cubicBezTo>
                  <a:pt x="-7195" y="6805556"/>
                  <a:pt x="-29079" y="6517149"/>
                  <a:pt x="0" y="6321115"/>
                </a:cubicBezTo>
                <a:cubicBezTo>
                  <a:pt x="29079" y="6125081"/>
                  <a:pt x="22665" y="5856628"/>
                  <a:pt x="0" y="5590761"/>
                </a:cubicBezTo>
                <a:cubicBezTo>
                  <a:pt x="-22665" y="5324894"/>
                  <a:pt x="-18390" y="5280146"/>
                  <a:pt x="0" y="5196499"/>
                </a:cubicBezTo>
                <a:cubicBezTo>
                  <a:pt x="18390" y="5112852"/>
                  <a:pt x="-2783" y="4907056"/>
                  <a:pt x="0" y="4718215"/>
                </a:cubicBezTo>
                <a:cubicBezTo>
                  <a:pt x="2783" y="4529374"/>
                  <a:pt x="-1476" y="4412286"/>
                  <a:pt x="0" y="4239930"/>
                </a:cubicBezTo>
                <a:cubicBezTo>
                  <a:pt x="1476" y="4067574"/>
                  <a:pt x="38656" y="3825048"/>
                  <a:pt x="0" y="3425553"/>
                </a:cubicBezTo>
                <a:cubicBezTo>
                  <a:pt x="-38656" y="3026058"/>
                  <a:pt x="-4298" y="3226007"/>
                  <a:pt x="0" y="3031291"/>
                </a:cubicBezTo>
                <a:cubicBezTo>
                  <a:pt x="4298" y="2836575"/>
                  <a:pt x="-8896" y="2783242"/>
                  <a:pt x="0" y="2637030"/>
                </a:cubicBezTo>
                <a:cubicBezTo>
                  <a:pt x="8896" y="2490818"/>
                  <a:pt x="-14455" y="2143507"/>
                  <a:pt x="0" y="1990699"/>
                </a:cubicBezTo>
                <a:cubicBezTo>
                  <a:pt x="14455" y="1837891"/>
                  <a:pt x="-22192" y="1645698"/>
                  <a:pt x="0" y="1512414"/>
                </a:cubicBezTo>
                <a:cubicBezTo>
                  <a:pt x="22192" y="1379131"/>
                  <a:pt x="-11487" y="1268220"/>
                  <a:pt x="0" y="1034129"/>
                </a:cubicBezTo>
                <a:cubicBezTo>
                  <a:pt x="11487" y="800038"/>
                  <a:pt x="-227" y="832767"/>
                  <a:pt x="0" y="639867"/>
                </a:cubicBezTo>
                <a:cubicBezTo>
                  <a:pt x="227" y="446967"/>
                  <a:pt x="-9438" y="310315"/>
                  <a:pt x="0" y="0"/>
                </a:cubicBezTo>
                <a:close/>
              </a:path>
            </a:pathLst>
          </a:custGeom>
          <a:noFill/>
          <a:ln>
            <a:solidFill>
              <a:schemeClr val="tx1"/>
            </a:solidFill>
            <a:extLst>
              <a:ext uri="{C807C97D-BFC1-408E-A445-0C87EB9F89A2}">
                <ask:lineSketchStyleProps xmlns:ask="http://schemas.microsoft.com/office/drawing/2018/sketchyshapes" sd="1293700303">
                  <a:prstGeom prst="rect">
                    <a:avLst/>
                  </a:prstGeom>
                  <ask:type>
                    <ask:lineSketchFreehand/>
                  </ask:type>
                </ask:lineSketchStyleProps>
              </a:ext>
            </a:extLst>
          </a:ln>
        </p:spPr>
        <p:txBody>
          <a:bodyPr wrap="square" rtlCol="0">
            <a:spAutoFit/>
          </a:bodyPr>
          <a:lstStyle/>
          <a:p>
            <a:pPr algn="l"/>
            <a:r>
              <a:rPr lang="vi-VN" sz="5400">
                <a:solidFill>
                  <a:srgbClr val="434E7C"/>
                </a:solidFill>
                <a:latin typeface="Times New Roman" panose="02020603050405020304" pitchFamily="18" charset="0"/>
                <a:cs typeface="Times New Roman" panose="02020603050405020304" pitchFamily="18" charset="0"/>
              </a:rPr>
              <a:t>Nhận xét về tích hóa trị và số nguyên tử của mỗi nguyên tố trong </a:t>
            </a:r>
            <a:r>
              <a:rPr lang="en-US" sz="5400">
                <a:solidFill>
                  <a:srgbClr val="434E7C"/>
                </a:solidFill>
                <a:latin typeface="Times New Roman" panose="02020603050405020304" pitchFamily="18" charset="0"/>
                <a:cs typeface="Times New Roman" panose="02020603050405020304" pitchFamily="18" charset="0"/>
              </a:rPr>
              <a:t>các </a:t>
            </a:r>
            <a:r>
              <a:rPr lang="vi-VN" sz="5400">
                <a:solidFill>
                  <a:srgbClr val="434E7C"/>
                </a:solidFill>
                <a:latin typeface="Times New Roman" panose="02020603050405020304" pitchFamily="18" charset="0"/>
                <a:cs typeface="Times New Roman" panose="02020603050405020304" pitchFamily="18" charset="0"/>
              </a:rPr>
              <a:t>phân tử</a:t>
            </a:r>
            <a:r>
              <a:rPr lang="en-US" sz="5400">
                <a:solidFill>
                  <a:srgbClr val="434E7C"/>
                </a:solidFill>
                <a:latin typeface="Times New Roman" panose="02020603050405020304" pitchFamily="18" charset="0"/>
                <a:cs typeface="Times New Roman" panose="02020603050405020304" pitchFamily="18" charset="0"/>
              </a:rPr>
              <a:t> ở bảng bên</a:t>
            </a:r>
          </a:p>
        </p:txBody>
      </p:sp>
    </p:spTree>
    <p:extLst>
      <p:ext uri="{BB962C8B-B14F-4D97-AF65-F5344CB8AC3E}">
        <p14:creationId xmlns:p14="http://schemas.microsoft.com/office/powerpoint/2010/main" val="87331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E8AD7A-C2B0-4F92-BB48-3EF6E79F7827}"/>
              </a:ext>
            </a:extLst>
          </p:cNvPr>
          <p:cNvGrpSpPr/>
          <p:nvPr/>
        </p:nvGrpSpPr>
        <p:grpSpPr>
          <a:xfrm>
            <a:off x="3554695" y="2198687"/>
            <a:ext cx="1783080" cy="5736896"/>
            <a:chOff x="6812280" y="3089291"/>
            <a:chExt cx="1783080" cy="5736896"/>
          </a:xfrm>
        </p:grpSpPr>
        <p:sp>
          <p:nvSpPr>
            <p:cNvPr id="2" name="Freeform: Shape 1">
              <a:extLst>
                <a:ext uri="{FF2B5EF4-FFF2-40B4-BE49-F238E27FC236}">
                  <a16:creationId xmlns:a16="http://schemas.microsoft.com/office/drawing/2014/main" id="{44EE034D-11A6-4466-BD07-AE4A3A0BA1E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1CB7E6D-9652-41E6-B93B-17DB9A503A41}"/>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27" name="Group 26">
            <a:extLst>
              <a:ext uri="{FF2B5EF4-FFF2-40B4-BE49-F238E27FC236}">
                <a16:creationId xmlns:a16="http://schemas.microsoft.com/office/drawing/2014/main" id="{E35B528B-25E8-4BA3-A840-474E4E10D7A2}"/>
              </a:ext>
            </a:extLst>
          </p:cNvPr>
          <p:cNvGrpSpPr/>
          <p:nvPr/>
        </p:nvGrpSpPr>
        <p:grpSpPr>
          <a:xfrm>
            <a:off x="11108094" y="2230470"/>
            <a:ext cx="1874522" cy="1691641"/>
            <a:chOff x="9049104" y="3080022"/>
            <a:chExt cx="1874522" cy="1691641"/>
          </a:xfrm>
        </p:grpSpPr>
        <p:sp>
          <p:nvSpPr>
            <p:cNvPr id="3" name="Freeform: Shape 2">
              <a:extLst>
                <a:ext uri="{FF2B5EF4-FFF2-40B4-BE49-F238E27FC236}">
                  <a16:creationId xmlns:a16="http://schemas.microsoft.com/office/drawing/2014/main" id="{B210CFDE-3E27-4507-8E7A-A2361F8673CB}"/>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B24F55-04BB-482D-B37D-DAE0531B6D64}"/>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28" name="Group 27">
            <a:extLst>
              <a:ext uri="{FF2B5EF4-FFF2-40B4-BE49-F238E27FC236}">
                <a16:creationId xmlns:a16="http://schemas.microsoft.com/office/drawing/2014/main" id="{C9CC369B-BC9A-4FBC-BE4E-C587F0712524}"/>
              </a:ext>
            </a:extLst>
          </p:cNvPr>
          <p:cNvGrpSpPr/>
          <p:nvPr/>
        </p:nvGrpSpPr>
        <p:grpSpPr>
          <a:xfrm>
            <a:off x="11108094" y="4543899"/>
            <a:ext cx="1874522" cy="3383282"/>
            <a:chOff x="9049104" y="5442905"/>
            <a:chExt cx="1874522" cy="3383282"/>
          </a:xfrm>
        </p:grpSpPr>
        <p:sp>
          <p:nvSpPr>
            <p:cNvPr id="4" name="Freeform: Shape 3">
              <a:extLst>
                <a:ext uri="{FF2B5EF4-FFF2-40B4-BE49-F238E27FC236}">
                  <a16:creationId xmlns:a16="http://schemas.microsoft.com/office/drawing/2014/main" id="{D10612F1-0C4A-4C50-85EB-7AD33EEB4218}"/>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08AB0B5A-366E-4868-8D41-77D30236B4F7}"/>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21" name="Group 20">
            <a:extLst>
              <a:ext uri="{FF2B5EF4-FFF2-40B4-BE49-F238E27FC236}">
                <a16:creationId xmlns:a16="http://schemas.microsoft.com/office/drawing/2014/main" id="{031DE74B-DCE3-42D5-844D-67493BC9001A}"/>
              </a:ext>
            </a:extLst>
          </p:cNvPr>
          <p:cNvGrpSpPr/>
          <p:nvPr/>
        </p:nvGrpSpPr>
        <p:grpSpPr>
          <a:xfrm>
            <a:off x="4724157" y="2198687"/>
            <a:ext cx="2139315" cy="1736396"/>
            <a:chOff x="11317538" y="3087921"/>
            <a:chExt cx="2139315" cy="1736396"/>
          </a:xfrm>
        </p:grpSpPr>
        <p:sp>
          <p:nvSpPr>
            <p:cNvPr id="5" name="Freeform: Shape 4">
              <a:extLst>
                <a:ext uri="{FF2B5EF4-FFF2-40B4-BE49-F238E27FC236}">
                  <a16:creationId xmlns:a16="http://schemas.microsoft.com/office/drawing/2014/main" id="{B2C5A58A-5A14-46CC-A64D-D5EDDA3444DD}"/>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81667B5D-675B-49F1-9CAC-6842BB98FDC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9BFA8220-B302-4CC6-A433-F2CE6D19875F}"/>
              </a:ext>
            </a:extLst>
          </p:cNvPr>
          <p:cNvGrpSpPr/>
          <p:nvPr/>
        </p:nvGrpSpPr>
        <p:grpSpPr>
          <a:xfrm>
            <a:off x="4724156" y="3568877"/>
            <a:ext cx="2139315" cy="1691641"/>
            <a:chOff x="11325152" y="5104030"/>
            <a:chExt cx="2139315" cy="1736396"/>
          </a:xfrm>
        </p:grpSpPr>
        <p:sp>
          <p:nvSpPr>
            <p:cNvPr id="10" name="Freeform: Shape 9">
              <a:extLst>
                <a:ext uri="{FF2B5EF4-FFF2-40B4-BE49-F238E27FC236}">
                  <a16:creationId xmlns:a16="http://schemas.microsoft.com/office/drawing/2014/main" id="{1540AEFE-6A58-49CA-AC2A-6198647B809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2672C64-DD6E-49D3-A9FC-51F3B04AAD1C}"/>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4A7EEC0-205D-4C08-BDF5-FE9A0F589CF4}"/>
              </a:ext>
            </a:extLst>
          </p:cNvPr>
          <p:cNvGrpSpPr/>
          <p:nvPr/>
        </p:nvGrpSpPr>
        <p:grpSpPr>
          <a:xfrm>
            <a:off x="4718513" y="6226133"/>
            <a:ext cx="2139315" cy="1736396"/>
            <a:chOff x="11332766" y="7120139"/>
            <a:chExt cx="2139315" cy="1736396"/>
          </a:xfrm>
        </p:grpSpPr>
        <p:sp>
          <p:nvSpPr>
            <p:cNvPr id="12" name="Freeform: Shape 11">
              <a:extLst>
                <a:ext uri="{FF2B5EF4-FFF2-40B4-BE49-F238E27FC236}">
                  <a16:creationId xmlns:a16="http://schemas.microsoft.com/office/drawing/2014/main" id="{A2F67731-BE76-4751-A6CE-E4CB91CF2FB2}"/>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7DA8F403-CC24-4256-AFF3-506DFAA6AB2A}"/>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2" name="Group 21">
            <a:extLst>
              <a:ext uri="{FF2B5EF4-FFF2-40B4-BE49-F238E27FC236}">
                <a16:creationId xmlns:a16="http://schemas.microsoft.com/office/drawing/2014/main" id="{2CB57D0E-F118-4C3D-AF8F-2B59EE3E290E}"/>
              </a:ext>
            </a:extLst>
          </p:cNvPr>
          <p:cNvGrpSpPr/>
          <p:nvPr/>
        </p:nvGrpSpPr>
        <p:grpSpPr>
          <a:xfrm>
            <a:off x="4738045" y="4909440"/>
            <a:ext cx="2139315" cy="1736396"/>
            <a:chOff x="13975022" y="3074776"/>
            <a:chExt cx="2139315" cy="1736396"/>
          </a:xfrm>
        </p:grpSpPr>
        <p:sp>
          <p:nvSpPr>
            <p:cNvPr id="14" name="Freeform: Shape 13">
              <a:extLst>
                <a:ext uri="{FF2B5EF4-FFF2-40B4-BE49-F238E27FC236}">
                  <a16:creationId xmlns:a16="http://schemas.microsoft.com/office/drawing/2014/main" id="{C02ECEB9-2A37-4438-BC45-6431E3B90976}"/>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04177C9D-035B-4408-A5D1-49116E7BA1A3}"/>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4" name="Group 23">
            <a:extLst>
              <a:ext uri="{FF2B5EF4-FFF2-40B4-BE49-F238E27FC236}">
                <a16:creationId xmlns:a16="http://schemas.microsoft.com/office/drawing/2014/main" id="{D0F1A8C5-E910-4AE2-830F-7CB79E88B6A6}"/>
              </a:ext>
            </a:extLst>
          </p:cNvPr>
          <p:cNvGrpSpPr/>
          <p:nvPr/>
        </p:nvGrpSpPr>
        <p:grpSpPr>
          <a:xfrm>
            <a:off x="12357773" y="4521155"/>
            <a:ext cx="2139315" cy="1736396"/>
            <a:chOff x="13969315" y="5171538"/>
            <a:chExt cx="2139315" cy="1736396"/>
          </a:xfrm>
        </p:grpSpPr>
        <p:sp>
          <p:nvSpPr>
            <p:cNvPr id="16" name="Freeform: Shape 15">
              <a:extLst>
                <a:ext uri="{FF2B5EF4-FFF2-40B4-BE49-F238E27FC236}">
                  <a16:creationId xmlns:a16="http://schemas.microsoft.com/office/drawing/2014/main" id="{28D253A5-693F-4C33-ACC7-F00E168173D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84BD4AF8-5B40-4A66-99DE-3873CDF924B4}"/>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5" name="Group 24">
            <a:extLst>
              <a:ext uri="{FF2B5EF4-FFF2-40B4-BE49-F238E27FC236}">
                <a16:creationId xmlns:a16="http://schemas.microsoft.com/office/drawing/2014/main" id="{08C8F65C-72C1-4205-9A38-CED040EFF5DB}"/>
              </a:ext>
            </a:extLst>
          </p:cNvPr>
          <p:cNvGrpSpPr/>
          <p:nvPr/>
        </p:nvGrpSpPr>
        <p:grpSpPr>
          <a:xfrm>
            <a:off x="12352127" y="6166069"/>
            <a:ext cx="2139315" cy="1736396"/>
            <a:chOff x="13969315" y="7138942"/>
            <a:chExt cx="2139315" cy="1736396"/>
          </a:xfrm>
        </p:grpSpPr>
        <p:sp>
          <p:nvSpPr>
            <p:cNvPr id="18" name="Freeform: Shape 17">
              <a:extLst>
                <a:ext uri="{FF2B5EF4-FFF2-40B4-BE49-F238E27FC236}">
                  <a16:creationId xmlns:a16="http://schemas.microsoft.com/office/drawing/2014/main" id="{FE4CED6E-54AA-4216-82CA-3544FD233DF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57A4F624-AF1D-4528-BC8C-3D3F83FEF9BE}"/>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789C1226-633D-43C9-9C4A-CD3D3CAAE252}"/>
              </a:ext>
            </a:extLst>
          </p:cNvPr>
          <p:cNvGrpSpPr/>
          <p:nvPr/>
        </p:nvGrpSpPr>
        <p:grpSpPr>
          <a:xfrm>
            <a:off x="12347674" y="2198687"/>
            <a:ext cx="2139315" cy="1736396"/>
            <a:chOff x="13969315" y="7138942"/>
            <a:chExt cx="2139315" cy="1736396"/>
          </a:xfrm>
        </p:grpSpPr>
        <p:sp>
          <p:nvSpPr>
            <p:cNvPr id="30" name="Freeform: Shape 29">
              <a:extLst>
                <a:ext uri="{FF2B5EF4-FFF2-40B4-BE49-F238E27FC236}">
                  <a16:creationId xmlns:a16="http://schemas.microsoft.com/office/drawing/2014/main" id="{21E0957F-4F7C-4B4E-8F81-E493807F7B3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6B396065-B9FA-4982-A42B-E36E611166D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2527731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Quy tắc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2308324"/>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Khi các nguyên tử của hai nguyên tố A, B liên kết với nhau, tích giữa hoá trị và số nguyên tử của A bằng tích giữa hoá trị và số nguyên tử của B. </a:t>
            </a:r>
          </a:p>
        </p:txBody>
      </p:sp>
      <p:grpSp>
        <p:nvGrpSpPr>
          <p:cNvPr id="12" name="Group 11">
            <a:extLst>
              <a:ext uri="{FF2B5EF4-FFF2-40B4-BE49-F238E27FC236}">
                <a16:creationId xmlns:a16="http://schemas.microsoft.com/office/drawing/2014/main" id="{84383DCB-C1BA-49B2-B0C2-3545FC1A40D6}"/>
              </a:ext>
            </a:extLst>
          </p:cNvPr>
          <p:cNvGrpSpPr/>
          <p:nvPr/>
        </p:nvGrpSpPr>
        <p:grpSpPr>
          <a:xfrm>
            <a:off x="3787226" y="6466564"/>
            <a:ext cx="1895337" cy="1581503"/>
            <a:chOff x="8519900" y="5608907"/>
            <a:chExt cx="1895337" cy="1581503"/>
          </a:xfrm>
        </p:grpSpPr>
        <p:sp>
          <p:nvSpPr>
            <p:cNvPr id="7" name="TextBox 6">
              <a:extLst>
                <a:ext uri="{FF2B5EF4-FFF2-40B4-BE49-F238E27FC236}">
                  <a16:creationId xmlns:a16="http://schemas.microsoft.com/office/drawing/2014/main" id="{264EFEA6-F4C3-46C6-BA89-F84C2831B142}"/>
                </a:ext>
              </a:extLst>
            </p:cNvPr>
            <p:cNvSpPr txBox="1"/>
            <p:nvPr/>
          </p:nvSpPr>
          <p:spPr>
            <a:xfrm>
              <a:off x="8519900" y="6114425"/>
              <a:ext cx="1783827"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A  B</a:t>
              </a:r>
            </a:p>
          </p:txBody>
        </p:sp>
        <p:sp>
          <p:nvSpPr>
            <p:cNvPr id="8" name="TextBox 7">
              <a:extLst>
                <a:ext uri="{FF2B5EF4-FFF2-40B4-BE49-F238E27FC236}">
                  <a16:creationId xmlns:a16="http://schemas.microsoft.com/office/drawing/2014/main" id="{407A6240-DAE2-4AC2-B72F-27FEC74F825E}"/>
                </a:ext>
              </a:extLst>
            </p:cNvPr>
            <p:cNvSpPr txBox="1"/>
            <p:nvPr/>
          </p:nvSpPr>
          <p:spPr>
            <a:xfrm>
              <a:off x="8999216" y="6359413"/>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id="{608B3955-80EF-4FFF-9677-DD5C9BFEE0C3}"/>
                </a:ext>
              </a:extLst>
            </p:cNvPr>
            <p:cNvSpPr txBox="1"/>
            <p:nvPr/>
          </p:nvSpPr>
          <p:spPr>
            <a:xfrm>
              <a:off x="9735193" y="6323835"/>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y</a:t>
              </a:r>
            </a:p>
          </p:txBody>
        </p:sp>
        <p:sp>
          <p:nvSpPr>
            <p:cNvPr id="10" name="TextBox 9">
              <a:extLst>
                <a:ext uri="{FF2B5EF4-FFF2-40B4-BE49-F238E27FC236}">
                  <a16:creationId xmlns:a16="http://schemas.microsoft.com/office/drawing/2014/main" id="{366AA772-6B22-41FE-9D5A-79F1BB68F355}"/>
                </a:ext>
              </a:extLst>
            </p:cNvPr>
            <p:cNvSpPr txBox="1"/>
            <p:nvPr/>
          </p:nvSpPr>
          <p:spPr>
            <a:xfrm>
              <a:off x="8642003" y="5608907"/>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D2F1D59E-11B5-48E3-914D-61F10FE19B26}"/>
                </a:ext>
              </a:extLst>
            </p:cNvPr>
            <p:cNvSpPr txBox="1"/>
            <p:nvPr/>
          </p:nvSpPr>
          <p:spPr>
            <a:xfrm>
              <a:off x="9462268" y="5638826"/>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b</a:t>
              </a:r>
            </a:p>
          </p:txBody>
        </p:sp>
      </p:grpSp>
      <p:sp>
        <p:nvSpPr>
          <p:cNvPr id="13" name="TextBox 12">
            <a:extLst>
              <a:ext uri="{FF2B5EF4-FFF2-40B4-BE49-F238E27FC236}">
                <a16:creationId xmlns:a16="http://schemas.microsoft.com/office/drawing/2014/main" id="{3ADBACD9-1FE8-4EB3-B9E5-7F6FFE73EC61}"/>
              </a:ext>
            </a:extLst>
          </p:cNvPr>
          <p:cNvSpPr txBox="1"/>
          <p:nvPr/>
        </p:nvSpPr>
        <p:spPr>
          <a:xfrm>
            <a:off x="4589373" y="8626808"/>
            <a:ext cx="9210907" cy="830997"/>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Theo quy tắc hoá trị ta có x.a = y.b</a:t>
            </a:r>
          </a:p>
        </p:txBody>
      </p:sp>
      <p:sp>
        <p:nvSpPr>
          <p:cNvPr id="14" name="TextBox 13">
            <a:extLst>
              <a:ext uri="{FF2B5EF4-FFF2-40B4-BE49-F238E27FC236}">
                <a16:creationId xmlns:a16="http://schemas.microsoft.com/office/drawing/2014/main" id="{42F18DBF-AE82-4EB1-A3EF-70AE5E6C112B}"/>
              </a:ext>
            </a:extLst>
          </p:cNvPr>
          <p:cNvSpPr txBox="1"/>
          <p:nvPr/>
        </p:nvSpPr>
        <p:spPr>
          <a:xfrm>
            <a:off x="6749548" y="6512731"/>
            <a:ext cx="9210907"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  y là số nguyên tử của A và B</a:t>
            </a:r>
          </a:p>
          <a:p>
            <a:pPr algn="l"/>
            <a:r>
              <a:rPr lang="en-US" sz="4800">
                <a:solidFill>
                  <a:srgbClr val="434E7C"/>
                </a:solidFill>
                <a:latin typeface="Times New Roman" panose="02020603050405020304" pitchFamily="18" charset="0"/>
                <a:cs typeface="Times New Roman" panose="02020603050405020304" pitchFamily="18" charset="0"/>
              </a:rPr>
              <a:t>a,  b là hoá trị của A và B</a:t>
            </a:r>
          </a:p>
        </p:txBody>
      </p:sp>
    </p:spTree>
    <p:extLst>
      <p:ext uri="{BB962C8B-B14F-4D97-AF65-F5344CB8AC3E}">
        <p14:creationId xmlns:p14="http://schemas.microsoft.com/office/powerpoint/2010/main" val="23235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543292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38634" y="3069703"/>
            <a:ext cx="6103206" cy="5262979"/>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22376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468253" y="187427"/>
            <a:ext cx="13351492" cy="251755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68253" y="170622"/>
            <a:ext cx="13351493"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9656D5F8-848F-49E9-9643-88E9A4615635}"/>
              </a:ext>
            </a:extLst>
          </p:cNvPr>
          <p:cNvGraphicFramePr>
            <a:graphicFrameLocks noGrp="1"/>
          </p:cNvGraphicFramePr>
          <p:nvPr>
            <p:extLst>
              <p:ext uri="{D42A27DB-BD31-4B8C-83A1-F6EECF244321}">
                <p14:modId xmlns:p14="http://schemas.microsoft.com/office/powerpoint/2010/main" val="2417972322"/>
              </p:ext>
            </p:extLst>
          </p:nvPr>
        </p:nvGraphicFramePr>
        <p:xfrm>
          <a:off x="3170709" y="2983764"/>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Mg</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Cl</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II.1 = I.y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12" name="Rectangle 11">
            <a:extLst>
              <a:ext uri="{FF2B5EF4-FFF2-40B4-BE49-F238E27FC236}">
                <a16:creationId xmlns:a16="http://schemas.microsoft.com/office/drawing/2014/main" id="{D1DBC034-59B5-46E7-840D-05F32F65B5D9}"/>
              </a:ext>
            </a:extLst>
          </p:cNvPr>
          <p:cNvSpPr/>
          <p:nvPr/>
        </p:nvSpPr>
        <p:spPr bwMode="auto">
          <a:xfrm>
            <a:off x="10528611" y="4115127"/>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2BEA3DA-FBC9-4915-B717-EB880C67BDAD}"/>
              </a:ext>
            </a:extLst>
          </p:cNvPr>
          <p:cNvSpPr/>
          <p:nvPr/>
        </p:nvSpPr>
        <p:spPr bwMode="auto">
          <a:xfrm>
            <a:off x="12888952" y="411512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B2B0EA2-C406-484A-8B03-DDF5F7D5222F}"/>
              </a:ext>
            </a:extLst>
          </p:cNvPr>
          <p:cNvSpPr/>
          <p:nvPr/>
        </p:nvSpPr>
        <p:spPr bwMode="auto">
          <a:xfrm>
            <a:off x="10630785" y="49567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99A1AC6-6210-4E97-88EF-AD5DFB83B713}"/>
              </a:ext>
            </a:extLst>
          </p:cNvPr>
          <p:cNvSpPr/>
          <p:nvPr/>
        </p:nvSpPr>
        <p:spPr bwMode="auto">
          <a:xfrm>
            <a:off x="12717921" y="4996070"/>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2B20676-3CB7-427B-BA82-9131C60E1764}"/>
              </a:ext>
            </a:extLst>
          </p:cNvPr>
          <p:cNvSpPr/>
          <p:nvPr/>
        </p:nvSpPr>
        <p:spPr bwMode="auto">
          <a:xfrm>
            <a:off x="10943042" y="587701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CB48BE3-8793-49EF-9DB5-96CD710F10E2}"/>
                  </a:ext>
                </a:extLst>
              </p:cNvPr>
              <p:cNvSpPr txBox="1"/>
              <p:nvPr/>
            </p:nvSpPr>
            <p:spPr>
              <a:xfrm>
                <a:off x="4930719" y="7041891"/>
                <a:ext cx="8426559" cy="113729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Ta có II.1 = I.y </a:t>
                </a:r>
                <a:r>
                  <a:rPr lang="en-US" sz="4800">
                    <a:solidFill>
                      <a:srgbClr val="434E7C"/>
                    </a:solidFill>
                    <a:latin typeface="Times New Roman" panose="02020603050405020304" pitchFamily="18" charset="0"/>
                    <a:cs typeface="Times New Roman" panose="02020603050405020304" pitchFamily="18" charset="0"/>
                    <a:sym typeface="Wingdings" panose="05000000000000000000" pitchFamily="2" charset="2"/>
                  </a:rPr>
                  <a:t>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ctrlPr>
                      </m:fPr>
                      <m:num>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𝐼𝐼</m:t>
                        </m:r>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.1</m:t>
                        </m:r>
                      </m:num>
                      <m:den>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m:t>
                        </m:r>
                      </m:den>
                    </m:f>
                  </m:oMath>
                </a14:m>
                <a:r>
                  <a:rPr lang="en-US" sz="4800">
                    <a:solidFill>
                      <a:srgbClr val="434E7C"/>
                    </a:solidFill>
                    <a:latin typeface="Times New Roman" panose="02020603050405020304" pitchFamily="18" charset="0"/>
                    <a:cs typeface="Times New Roman" panose="02020603050405020304" pitchFamily="18" charset="0"/>
                  </a:rPr>
                  <a:t>= 2</a:t>
                </a:r>
              </a:p>
            </p:txBody>
          </p:sp>
        </mc:Choice>
        <mc:Fallback xmlns="">
          <p:sp>
            <p:nvSpPr>
              <p:cNvPr id="3" name="TextBox 2">
                <a:extLst>
                  <a:ext uri="{FF2B5EF4-FFF2-40B4-BE49-F238E27FC236}">
                    <a16:creationId xmlns:a16="http://schemas.microsoft.com/office/drawing/2014/main" id="{ACB48BE3-8793-49EF-9DB5-96CD710F10E2}"/>
                  </a:ext>
                </a:extLst>
              </p:cNvPr>
              <p:cNvSpPr txBox="1">
                <a:spLocks noRot="1" noChangeAspect="1" noMove="1" noResize="1" noEditPoints="1" noAdjustHandles="1" noChangeArrowheads="1" noChangeShapeType="1" noTextEdit="1"/>
              </p:cNvSpPr>
              <p:nvPr/>
            </p:nvSpPr>
            <p:spPr>
              <a:xfrm>
                <a:off x="4930719" y="7041891"/>
                <a:ext cx="8426559" cy="1137299"/>
              </a:xfrm>
              <a:prstGeom prst="rect">
                <a:avLst/>
              </a:prstGeom>
              <a:blipFill>
                <a:blip r:embed="rId2"/>
                <a:stretch>
                  <a:fillRect l="-3329" t="-535" b="-128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35DC91C-F902-4ACC-80D2-BAD94D30919C}"/>
              </a:ext>
            </a:extLst>
          </p:cNvPr>
          <p:cNvSpPr txBox="1"/>
          <p:nvPr/>
        </p:nvSpPr>
        <p:spPr>
          <a:xfrm>
            <a:off x="5132656" y="8452131"/>
            <a:ext cx="8022684" cy="1569660"/>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Vậy mỗi nguyên tử Mg có thể kết hợp với 2 nguyên tử Cl</a:t>
            </a:r>
          </a:p>
        </p:txBody>
      </p:sp>
    </p:spTree>
    <p:extLst>
      <p:ext uri="{BB962C8B-B14F-4D97-AF65-F5344CB8AC3E}">
        <p14:creationId xmlns:p14="http://schemas.microsoft.com/office/powerpoint/2010/main" val="11054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416322" y="248291"/>
            <a:ext cx="13455356" cy="230832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416322" y="248290"/>
            <a:ext cx="13507622"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323E8E2-E858-41AC-A0CB-F497F354529C}"/>
              </a:ext>
            </a:extLst>
          </p:cNvPr>
          <p:cNvGraphicFramePr>
            <a:graphicFrameLocks noGrp="1"/>
          </p:cNvGraphicFramePr>
          <p:nvPr>
            <p:extLst>
              <p:ext uri="{D42A27DB-BD31-4B8C-83A1-F6EECF244321}">
                <p14:modId xmlns:p14="http://schemas.microsoft.com/office/powerpoint/2010/main" val="30060178"/>
              </p:ext>
            </p:extLst>
          </p:nvPr>
        </p:nvGraphicFramePr>
        <p:xfrm>
          <a:off x="3170709" y="2983764"/>
          <a:ext cx="11634348" cy="3610356"/>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A</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B</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x</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III.x = II x 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8" name="Rectangle 7">
            <a:extLst>
              <a:ext uri="{FF2B5EF4-FFF2-40B4-BE49-F238E27FC236}">
                <a16:creationId xmlns:a16="http://schemas.microsoft.com/office/drawing/2014/main" id="{DF2020DE-3DBA-401F-8D3E-5316DF98DA41}"/>
              </a:ext>
            </a:extLst>
          </p:cNvPr>
          <p:cNvSpPr/>
          <p:nvPr/>
        </p:nvSpPr>
        <p:spPr bwMode="auto">
          <a:xfrm>
            <a:off x="10484007" y="41430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FCA2B0E-28DA-45A3-9652-2B41C3F576F1}"/>
              </a:ext>
            </a:extLst>
          </p:cNvPr>
          <p:cNvSpPr/>
          <p:nvPr/>
        </p:nvSpPr>
        <p:spPr bwMode="auto">
          <a:xfrm>
            <a:off x="12844348" y="4143014"/>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4A26BC1-981B-4252-B3B9-DBC41108F443}"/>
              </a:ext>
            </a:extLst>
          </p:cNvPr>
          <p:cNvSpPr/>
          <p:nvPr/>
        </p:nvSpPr>
        <p:spPr bwMode="auto">
          <a:xfrm>
            <a:off x="10498830" y="502330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126375C-BD63-4754-B426-E0CD92DA2A62}"/>
              </a:ext>
            </a:extLst>
          </p:cNvPr>
          <p:cNvSpPr/>
          <p:nvPr/>
        </p:nvSpPr>
        <p:spPr bwMode="auto">
          <a:xfrm>
            <a:off x="12673317" y="502395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6226FDA-F8C0-40A2-A0BE-D69214BD637C}"/>
              </a:ext>
            </a:extLst>
          </p:cNvPr>
          <p:cNvSpPr/>
          <p:nvPr/>
        </p:nvSpPr>
        <p:spPr bwMode="auto">
          <a:xfrm>
            <a:off x="10528611" y="592720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EFA588-6506-4E33-8CA4-2D8EA955D9E4}"/>
                  </a:ext>
                </a:extLst>
              </p:cNvPr>
              <p:cNvSpPr txBox="1"/>
              <p:nvPr/>
            </p:nvSpPr>
            <p:spPr>
              <a:xfrm>
                <a:off x="2810107" y="7248640"/>
                <a:ext cx="12355551" cy="2640531"/>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Ta có: III × x = II ×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a:solidFill>
                      <a:srgbClr val="434E7C"/>
                    </a:solidFill>
                    <a:latin typeface="Times New Roman" panose="02020603050405020304" pitchFamily="18" charset="0"/>
                    <a:cs typeface="Times New Roman" panose="02020603050405020304" pitchFamily="18" charset="0"/>
                  </a:rPr>
                  <a:t> =</a:t>
                </a:r>
                <a:r>
                  <a:rPr lang="en-US" sz="4800">
                    <a:solidFill>
                      <a:srgbClr val="434E7C"/>
                    </a:solidFill>
                    <a:cs typeface="Times New Roman" panose="02020603050405020304" pitchFamily="18" charset="0"/>
                  </a:rPr>
                  <a:t>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𝐼𝐼𝐼</m:t>
                        </m:r>
                      </m:den>
                    </m:f>
                  </m:oMath>
                </a14:m>
                <a:r>
                  <a:rPr lang="en-US" sz="480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2</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Vậy tỉ lệ nguyên tử của A và B trong hợp chất tạo thành từ hai nguyên tố đó là 2 : 3</a:t>
                </a:r>
              </a:p>
            </p:txBody>
          </p:sp>
        </mc:Choice>
        <mc:Fallback xmlns="">
          <p:sp>
            <p:nvSpPr>
              <p:cNvPr id="3" name="TextBox 2">
                <a:extLst>
                  <a:ext uri="{FF2B5EF4-FFF2-40B4-BE49-F238E27FC236}">
                    <a16:creationId xmlns:a16="http://schemas.microsoft.com/office/drawing/2014/main" id="{42EFA588-6506-4E33-8CA4-2D8EA955D9E4}"/>
                  </a:ext>
                </a:extLst>
              </p:cNvPr>
              <p:cNvSpPr txBox="1">
                <a:spLocks noRot="1" noChangeAspect="1" noMove="1" noResize="1" noEditPoints="1" noAdjustHandles="1" noChangeArrowheads="1" noChangeShapeType="1" noTextEdit="1"/>
              </p:cNvSpPr>
              <p:nvPr/>
            </p:nvSpPr>
            <p:spPr>
              <a:xfrm>
                <a:off x="2810107" y="7248640"/>
                <a:ext cx="12355551" cy="2640531"/>
              </a:xfrm>
              <a:prstGeom prst="rect">
                <a:avLst/>
              </a:prstGeom>
              <a:blipFill>
                <a:blip r:embed="rId2"/>
                <a:stretch>
                  <a:fillRect l="-2269" t="-1848" r="-3355" b="-11547"/>
                </a:stretch>
              </a:blipFill>
            </p:spPr>
            <p:txBody>
              <a:bodyPr/>
              <a:lstStyle/>
              <a:p>
                <a:r>
                  <a:rPr lang="en-US">
                    <a:noFill/>
                  </a:rPr>
                  <a:t> </a:t>
                </a:r>
              </a:p>
            </p:txBody>
          </p:sp>
        </mc:Fallback>
      </mc:AlternateContent>
    </p:spTree>
    <p:extLst>
      <p:ext uri="{BB962C8B-B14F-4D97-AF65-F5344CB8AC3E}">
        <p14:creationId xmlns:p14="http://schemas.microsoft.com/office/powerpoint/2010/main" val="1833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4712362" y="3082558"/>
            <a:ext cx="9516593"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4712361" y="3229513"/>
            <a:ext cx="9695012" cy="4146216"/>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4870782" y="3713007"/>
            <a:ext cx="9358174" cy="3631763"/>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CÔNG THỨC  HOÁ HỌC</a:t>
            </a:r>
          </a:p>
        </p:txBody>
      </p:sp>
      <p:sp>
        <p:nvSpPr>
          <p:cNvPr id="5" name="TextBox 4">
            <a:extLst>
              <a:ext uri="{FF2B5EF4-FFF2-40B4-BE49-F238E27FC236}">
                <a16:creationId xmlns:a16="http://schemas.microsoft.com/office/drawing/2014/main" id="{FC2E645B-FED3-49E0-A7BA-142009BE7EA3}"/>
              </a:ext>
            </a:extLst>
          </p:cNvPr>
          <p:cNvSpPr txBox="1"/>
          <p:nvPr/>
        </p:nvSpPr>
        <p:spPr>
          <a:xfrm>
            <a:off x="4428007" y="252295"/>
            <a:ext cx="3355544"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213499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390264" y="1114372"/>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657888" y="1114372"/>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sp>
        <p:nvSpPr>
          <p:cNvPr id="4" name="TextBox 3">
            <a:extLst>
              <a:ext uri="{FF2B5EF4-FFF2-40B4-BE49-F238E27FC236}">
                <a16:creationId xmlns:a16="http://schemas.microsoft.com/office/drawing/2014/main" id="{EA61236C-D3FD-406A-9CE2-C1A75769B0FC}"/>
              </a:ext>
            </a:extLst>
          </p:cNvPr>
          <p:cNvSpPr txBox="1"/>
          <p:nvPr/>
        </p:nvSpPr>
        <p:spPr>
          <a:xfrm>
            <a:off x="9411624" y="1150363"/>
            <a:ext cx="6486112"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Dùng để biểu diễn chất</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657888" y="3604508"/>
            <a:ext cx="5682428" cy="5296023"/>
          </a:xfrm>
          <a:prstGeom prst="rect">
            <a:avLst/>
          </a:prstGeom>
          <a:ln>
            <a:noFill/>
          </a:ln>
          <a:effectLst>
            <a:softEdge rad="112500"/>
          </a:effectLst>
        </p:spPr>
      </p:pic>
      <p:pic>
        <p:nvPicPr>
          <p:cNvPr id="9" name="Picture 8">
            <a:extLst>
              <a:ext uri="{FF2B5EF4-FFF2-40B4-BE49-F238E27FC236}">
                <a16:creationId xmlns:a16="http://schemas.microsoft.com/office/drawing/2014/main" id="{576391DC-FEC9-4F8C-946F-6893C1305CB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79" b="80377" l="9962" r="89655">
                        <a14:foregroundMark x1="35632" y1="80377" x2="35632" y2="80377"/>
                      </a14:backgroundRemoval>
                    </a14:imgEffect>
                  </a14:imgLayer>
                </a14:imgProps>
              </a:ext>
            </a:extLst>
          </a:blip>
          <a:srcRect b="12076"/>
          <a:stretch/>
        </p:blipFill>
        <p:spPr>
          <a:xfrm>
            <a:off x="9965282" y="3253775"/>
            <a:ext cx="5932454"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7812852" y="331243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7812852" y="8134299"/>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5241073" y="3727936"/>
            <a:ext cx="2571779" cy="178256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D1E45A-EA05-4336-8A76-FA7C6CA302C0}"/>
              </a:ext>
            </a:extLst>
          </p:cNvPr>
          <p:cNvCxnSpPr>
            <a:cxnSpLocks/>
          </p:cNvCxnSpPr>
          <p:nvPr/>
        </p:nvCxnSpPr>
        <p:spPr>
          <a:xfrm flipH="1" flipV="1">
            <a:off x="10551349" y="3727937"/>
            <a:ext cx="2943931" cy="1999315"/>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5687116" y="6673204"/>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CA8FA41-83D6-412B-846C-2A404428F3EB}"/>
              </a:ext>
            </a:extLst>
          </p:cNvPr>
          <p:cNvCxnSpPr>
            <a:cxnSpLocks/>
          </p:cNvCxnSpPr>
          <p:nvPr/>
        </p:nvCxnSpPr>
        <p:spPr>
          <a:xfrm flipH="1">
            <a:off x="9785739" y="6582834"/>
            <a:ext cx="2918040" cy="20256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94190" y="2373872"/>
            <a:ext cx="5682428"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5881597" y="231547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5881597" y="6897292"/>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3456887" y="2730976"/>
            <a:ext cx="2424710" cy="147454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3935404" y="5401965"/>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669317-A54B-441B-B25C-799A251AADA7}"/>
              </a:ext>
            </a:extLst>
          </p:cNvPr>
          <p:cNvSpPr txBox="1"/>
          <p:nvPr/>
        </p:nvSpPr>
        <p:spPr>
          <a:xfrm>
            <a:off x="8614854" y="1963040"/>
            <a:ext cx="7426712"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gồm kí hiệu hoá học của các nguyên tố tạo thành chất.</a:t>
            </a:r>
          </a:p>
        </p:txBody>
      </p:sp>
      <p:sp>
        <p:nvSpPr>
          <p:cNvPr id="17" name="TextBox 16">
            <a:extLst>
              <a:ext uri="{FF2B5EF4-FFF2-40B4-BE49-F238E27FC236}">
                <a16:creationId xmlns:a16="http://schemas.microsoft.com/office/drawing/2014/main" id="{9D78B60E-B75E-42D2-B06D-7311CF7AC8C6}"/>
              </a:ext>
            </a:extLst>
          </p:cNvPr>
          <p:cNvSpPr txBox="1"/>
          <p:nvPr/>
        </p:nvSpPr>
        <p:spPr>
          <a:xfrm>
            <a:off x="8575480" y="5466131"/>
            <a:ext cx="7904657" cy="3785652"/>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gồm các số được ghi dưới chân kí hiệu hoá học, ứng với số nguyên tử của nguyên tố trong một phân tử</a:t>
            </a:r>
            <a:r>
              <a:rPr lang="en-US" sz="4800">
                <a:solidFill>
                  <a:srgbClr val="434E7C"/>
                </a:solidFill>
                <a:latin typeface="Times New Roman" panose="02020603050405020304" pitchFamily="18" charset="0"/>
                <a:cs typeface="Times New Roman" panose="02020603050405020304" pitchFamily="18" charset="0"/>
              </a:rPr>
              <a:t>.</a:t>
            </a:r>
            <a:r>
              <a:rPr lang="vi-VN" sz="4800">
                <a:solidFill>
                  <a:srgbClr val="434E7C"/>
                </a:solidFill>
                <a:latin typeface="Times New Roman" panose="02020603050405020304" pitchFamily="18" charset="0"/>
                <a:cs typeface="Times New Roman" panose="02020603050405020304" pitchFamily="18" charset="0"/>
              </a:rPr>
              <a:t>Các số này được gọi là </a:t>
            </a:r>
            <a:r>
              <a:rPr lang="vi-VN" sz="4800" b="1" i="1">
                <a:solidFill>
                  <a:srgbClr val="434E7C"/>
                </a:solidFill>
                <a:latin typeface="Times New Roman" panose="02020603050405020304" pitchFamily="18" charset="0"/>
                <a:cs typeface="Times New Roman" panose="02020603050405020304" pitchFamily="18" charset="0"/>
              </a:rPr>
              <a:t>chỉ số</a:t>
            </a:r>
            <a:r>
              <a:rPr lang="vi-VN" sz="4800">
                <a:solidFill>
                  <a:srgbClr val="434E7C"/>
                </a:solidFill>
                <a:latin typeface="Times New Roman" panose="02020603050405020304" pitchFamily="18" charset="0"/>
                <a:cs typeface="Times New Roman" panose="02020603050405020304" pitchFamily="18" charset="0"/>
              </a:rPr>
              <a:t>.</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96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D962978C-652E-4165-9A4C-4D981671E9A6}"/>
              </a:ext>
            </a:extLst>
          </p:cNvPr>
          <p:cNvPicPr>
            <a:picLocks noChangeAspect="1"/>
          </p:cNvPicPr>
          <p:nvPr/>
        </p:nvPicPr>
        <p:blipFill>
          <a:blip r:embed="rId2"/>
          <a:stretch>
            <a:fillRect/>
          </a:stretch>
        </p:blipFill>
        <p:spPr>
          <a:xfrm>
            <a:off x="2566458" y="3831372"/>
            <a:ext cx="13231284" cy="4862629"/>
          </a:xfrm>
          <a:prstGeom prst="rect">
            <a:avLst/>
          </a:prstGeom>
        </p:spPr>
      </p:pic>
      <p:sp>
        <p:nvSpPr>
          <p:cNvPr id="8" name="TextBox 7">
            <a:extLst>
              <a:ext uri="{FF2B5EF4-FFF2-40B4-BE49-F238E27FC236}">
                <a16:creationId xmlns:a16="http://schemas.microsoft.com/office/drawing/2014/main" id="{9F2A8845-F85E-4936-9734-8E2964CA6BF8}"/>
              </a:ext>
            </a:extLst>
          </p:cNvPr>
          <p:cNvSpPr txBox="1"/>
          <p:nvPr/>
        </p:nvSpPr>
        <p:spPr>
          <a:xfrm>
            <a:off x="4543192" y="1787874"/>
            <a:ext cx="997569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9" name="TextBox 8">
            <a:extLst>
              <a:ext uri="{FF2B5EF4-FFF2-40B4-BE49-F238E27FC236}">
                <a16:creationId xmlns:a16="http://schemas.microsoft.com/office/drawing/2014/main" id="{26AF7B6F-65A4-4C39-A60A-EAE20CB8C614}"/>
              </a:ext>
            </a:extLst>
          </p:cNvPr>
          <p:cNvSpPr txBox="1"/>
          <p:nvPr/>
        </p:nvSpPr>
        <p:spPr>
          <a:xfrm>
            <a:off x="1772114" y="8963294"/>
            <a:ext cx="15517852" cy="769441"/>
          </a:xfrm>
          <a:prstGeom prst="rect">
            <a:avLst/>
          </a:prstGeom>
          <a:noFill/>
        </p:spPr>
        <p:txBody>
          <a:bodyPr wrap="square" rtlCol="0">
            <a:spAutoFit/>
          </a:bodyPr>
          <a:lstStyle/>
          <a:p>
            <a:pPr lvl="0"/>
            <a:r>
              <a:rPr lang="en-US" sz="4400">
                <a:solidFill>
                  <a:srgbClr val="434E7C"/>
                </a:solidFill>
                <a:latin typeface="Times New Roman" panose="02020603050405020304" pitchFamily="18" charset="0"/>
                <a:cs typeface="Times New Roman" panose="02020603050405020304" pitchFamily="18" charset="0"/>
              </a:rPr>
              <a:t>Với phi kim, phân tử thường có hai nguyên tử (N</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H</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O</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Cl</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A72B1AA-3DC7-4006-84E0-79527C5C8791}"/>
              </a:ext>
            </a:extLst>
          </p:cNvPr>
          <p:cNvSpPr txBox="1"/>
          <p:nvPr/>
        </p:nvSpPr>
        <p:spPr>
          <a:xfrm>
            <a:off x="6043959" y="2626016"/>
            <a:ext cx="693605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chỉ có một kí hiệu hoá học</a:t>
            </a:r>
          </a:p>
        </p:txBody>
      </p:sp>
    </p:spTree>
    <p:extLst>
      <p:ext uri="{BB962C8B-B14F-4D97-AF65-F5344CB8AC3E}">
        <p14:creationId xmlns:p14="http://schemas.microsoft.com/office/powerpoint/2010/main" val="72974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6" name="Picture 5">
            <a:extLst>
              <a:ext uri="{FF2B5EF4-FFF2-40B4-BE49-F238E27FC236}">
                <a16:creationId xmlns:a16="http://schemas.microsoft.com/office/drawing/2014/main" id="{20806020-8EA8-4C9A-8A4A-1C43614AD163}"/>
              </a:ext>
            </a:extLst>
          </p:cNvPr>
          <p:cNvPicPr>
            <a:picLocks noChangeAspect="1"/>
          </p:cNvPicPr>
          <p:nvPr/>
        </p:nvPicPr>
        <p:blipFill>
          <a:blip r:embed="rId2"/>
          <a:stretch>
            <a:fillRect/>
          </a:stretch>
        </p:blipFill>
        <p:spPr>
          <a:xfrm>
            <a:off x="3057086" y="2803931"/>
            <a:ext cx="12250028" cy="4707790"/>
          </a:xfrm>
          <a:prstGeom prst="rect">
            <a:avLst/>
          </a:prstGeom>
        </p:spPr>
      </p:pic>
      <p:sp>
        <p:nvSpPr>
          <p:cNvPr id="7" name="TextBox 6">
            <a:extLst>
              <a:ext uri="{FF2B5EF4-FFF2-40B4-BE49-F238E27FC236}">
                <a16:creationId xmlns:a16="http://schemas.microsoft.com/office/drawing/2014/main" id="{E290846E-DD78-41A0-8D56-B0217571AA85}"/>
              </a:ext>
            </a:extLst>
          </p:cNvPr>
          <p:cNvSpPr txBox="1"/>
          <p:nvPr/>
        </p:nvSpPr>
        <p:spPr>
          <a:xfrm>
            <a:off x="4543192" y="1602564"/>
            <a:ext cx="9277816"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8" name="TextBox 7">
            <a:extLst>
              <a:ext uri="{FF2B5EF4-FFF2-40B4-BE49-F238E27FC236}">
                <a16:creationId xmlns:a16="http://schemas.microsoft.com/office/drawing/2014/main" id="{4413811A-CBAC-4E32-ADF2-6D9975D1B469}"/>
              </a:ext>
            </a:extLst>
          </p:cNvPr>
          <p:cNvSpPr txBox="1"/>
          <p:nvPr/>
        </p:nvSpPr>
        <p:spPr>
          <a:xfrm>
            <a:off x="2469433" y="7789758"/>
            <a:ext cx="13349133" cy="769441"/>
          </a:xfrm>
          <a:prstGeom prst="rect">
            <a:avLst/>
          </a:prstGeom>
          <a:noFill/>
        </p:spPr>
        <p:txBody>
          <a:bodyPr wrap="square" rtlCol="0">
            <a:spAutoFit/>
          </a:bodyPr>
          <a:lstStyle/>
          <a:p>
            <a:r>
              <a:rPr lang="en-US" sz="44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1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3E1255B3-5FD3-4442-BC60-668C5915F567}"/>
              </a:ext>
            </a:extLst>
          </p:cNvPr>
          <p:cNvPicPr>
            <a:picLocks noChangeAspect="1"/>
          </p:cNvPicPr>
          <p:nvPr/>
        </p:nvPicPr>
        <p:blipFill>
          <a:blip r:embed="rId2"/>
          <a:stretch>
            <a:fillRect/>
          </a:stretch>
        </p:blipFill>
        <p:spPr>
          <a:xfrm>
            <a:off x="2511758" y="4181591"/>
            <a:ext cx="13264483" cy="5007014"/>
          </a:xfrm>
          <a:prstGeom prst="rect">
            <a:avLst/>
          </a:prstGeom>
        </p:spPr>
      </p:pic>
      <p:sp>
        <p:nvSpPr>
          <p:cNvPr id="7" name="TextBox 6">
            <a:extLst>
              <a:ext uri="{FF2B5EF4-FFF2-40B4-BE49-F238E27FC236}">
                <a16:creationId xmlns:a16="http://schemas.microsoft.com/office/drawing/2014/main" id="{02155A3D-9365-4178-A85F-0C8E5A62CA47}"/>
              </a:ext>
            </a:extLst>
          </p:cNvPr>
          <p:cNvSpPr txBox="1"/>
          <p:nvPr/>
        </p:nvSpPr>
        <p:spPr>
          <a:xfrm>
            <a:off x="3985631" y="1714062"/>
            <a:ext cx="10778584" cy="1015663"/>
          </a:xfrm>
          <a:prstGeom prst="rect">
            <a:avLst/>
          </a:prstGeom>
          <a:noFill/>
        </p:spPr>
        <p:txBody>
          <a:bodyPr wrap="square" rtlCol="0">
            <a:spAutoFit/>
          </a:bodyPr>
          <a:lstStyle/>
          <a:p>
            <a:pPr algn="l"/>
            <a:r>
              <a:rPr lang="en-US" sz="6000" b="1">
                <a:solidFill>
                  <a:srgbClr val="434E7C"/>
                </a:solidFill>
                <a:latin typeface="Times New Roman" panose="02020603050405020304" pitchFamily="18" charset="0"/>
                <a:cs typeface="Times New Roman" panose="02020603050405020304" pitchFamily="18" charset="0"/>
              </a:rPr>
              <a:t>Công thức hoá học của hợp chất</a:t>
            </a:r>
          </a:p>
        </p:txBody>
      </p:sp>
      <p:sp>
        <p:nvSpPr>
          <p:cNvPr id="8" name="TextBox 7">
            <a:extLst>
              <a:ext uri="{FF2B5EF4-FFF2-40B4-BE49-F238E27FC236}">
                <a16:creationId xmlns:a16="http://schemas.microsoft.com/office/drawing/2014/main" id="{C1D6288B-1A2D-46DD-932D-2FA07E5AB72F}"/>
              </a:ext>
            </a:extLst>
          </p:cNvPr>
          <p:cNvSpPr txBox="1"/>
          <p:nvPr/>
        </p:nvSpPr>
        <p:spPr>
          <a:xfrm>
            <a:off x="5078451" y="2796631"/>
            <a:ext cx="8207298"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có từ hai kí hiệu hoá học trở lên.</a:t>
            </a:r>
          </a:p>
        </p:txBody>
      </p:sp>
    </p:spTree>
    <p:extLst>
      <p:ext uri="{BB962C8B-B14F-4D97-AF65-F5344CB8AC3E}">
        <p14:creationId xmlns:p14="http://schemas.microsoft.com/office/powerpoint/2010/main" val="111435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898;p7">
            <a:extLst>
              <a:ext uri="{FF2B5EF4-FFF2-40B4-BE49-F238E27FC236}">
                <a16:creationId xmlns:a16="http://schemas.microsoft.com/office/drawing/2014/main" id="{B352602D-20EA-4876-82A8-7B226D610E43}"/>
              </a:ext>
            </a:extLst>
          </p:cNvPr>
          <p:cNvSpPr/>
          <p:nvPr/>
        </p:nvSpPr>
        <p:spPr>
          <a:xfrm>
            <a:off x="9834987" y="2198687"/>
            <a:ext cx="5921332" cy="576384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899;p7">
            <a:extLst>
              <a:ext uri="{FF2B5EF4-FFF2-40B4-BE49-F238E27FC236}">
                <a16:creationId xmlns:a16="http://schemas.microsoft.com/office/drawing/2014/main" id="{05609A43-FEAE-453C-83B9-F66D89346140}"/>
              </a:ext>
            </a:extLst>
          </p:cNvPr>
          <p:cNvSpPr/>
          <p:nvPr/>
        </p:nvSpPr>
        <p:spPr>
          <a:xfrm>
            <a:off x="9520548" y="1881634"/>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900;p7">
            <a:extLst>
              <a:ext uri="{FF2B5EF4-FFF2-40B4-BE49-F238E27FC236}">
                <a16:creationId xmlns:a16="http://schemas.microsoft.com/office/drawing/2014/main" id="{54A63CBF-01EA-4D2B-B570-78DD15FE3913}"/>
              </a:ext>
            </a:extLst>
          </p:cNvPr>
          <p:cNvSpPr/>
          <p:nvPr/>
        </p:nvSpPr>
        <p:spPr>
          <a:xfrm>
            <a:off x="14897710" y="1811682"/>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43EBE163-AE1F-4156-81FC-7CF8E0673DFD}"/>
              </a:ext>
            </a:extLst>
          </p:cNvPr>
          <p:cNvGrpSpPr/>
          <p:nvPr/>
        </p:nvGrpSpPr>
        <p:grpSpPr>
          <a:xfrm>
            <a:off x="2127340" y="2198687"/>
            <a:ext cx="1783080" cy="5736896"/>
            <a:chOff x="6812280" y="3089291"/>
            <a:chExt cx="1783080" cy="5736896"/>
          </a:xfrm>
        </p:grpSpPr>
        <p:sp>
          <p:nvSpPr>
            <p:cNvPr id="3" name="Freeform: Shape 2">
              <a:extLst>
                <a:ext uri="{FF2B5EF4-FFF2-40B4-BE49-F238E27FC236}">
                  <a16:creationId xmlns:a16="http://schemas.microsoft.com/office/drawing/2014/main" id="{11B78A40-8D3D-43FA-91DF-729D84970DB9}"/>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3FAB0AC-E5F1-48A7-9F21-0E81A5B50618}"/>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5" name="Group 4">
            <a:extLst>
              <a:ext uri="{FF2B5EF4-FFF2-40B4-BE49-F238E27FC236}">
                <a16:creationId xmlns:a16="http://schemas.microsoft.com/office/drawing/2014/main" id="{FEA0B42B-9568-4D03-835D-67C73211CF85}"/>
              </a:ext>
            </a:extLst>
          </p:cNvPr>
          <p:cNvGrpSpPr/>
          <p:nvPr/>
        </p:nvGrpSpPr>
        <p:grpSpPr>
          <a:xfrm>
            <a:off x="5755006" y="2258388"/>
            <a:ext cx="1874522" cy="1691641"/>
            <a:chOff x="9049104" y="3080022"/>
            <a:chExt cx="1874522" cy="1691641"/>
          </a:xfrm>
        </p:grpSpPr>
        <p:sp>
          <p:nvSpPr>
            <p:cNvPr id="6" name="Freeform: Shape 5">
              <a:extLst>
                <a:ext uri="{FF2B5EF4-FFF2-40B4-BE49-F238E27FC236}">
                  <a16:creationId xmlns:a16="http://schemas.microsoft.com/office/drawing/2014/main" id="{B1E99021-8E66-4305-AED4-E52DCFA818DC}"/>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5B3CA614-57DF-4841-9ED3-520554F2A06F}"/>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8" name="Group 7">
            <a:extLst>
              <a:ext uri="{FF2B5EF4-FFF2-40B4-BE49-F238E27FC236}">
                <a16:creationId xmlns:a16="http://schemas.microsoft.com/office/drawing/2014/main" id="{6B3B9121-93D2-466B-B0D0-45D85BEA985B}"/>
              </a:ext>
            </a:extLst>
          </p:cNvPr>
          <p:cNvGrpSpPr/>
          <p:nvPr/>
        </p:nvGrpSpPr>
        <p:grpSpPr>
          <a:xfrm>
            <a:off x="5755006" y="4571817"/>
            <a:ext cx="1874522" cy="3383282"/>
            <a:chOff x="9049104" y="5442905"/>
            <a:chExt cx="1874522" cy="3383282"/>
          </a:xfrm>
        </p:grpSpPr>
        <p:sp>
          <p:nvSpPr>
            <p:cNvPr id="9" name="Freeform: Shape 8">
              <a:extLst>
                <a:ext uri="{FF2B5EF4-FFF2-40B4-BE49-F238E27FC236}">
                  <a16:creationId xmlns:a16="http://schemas.microsoft.com/office/drawing/2014/main" id="{9B795AFB-1ECA-4B0C-9EEC-0A4EDE60EBBB}"/>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55E0345D-743B-48C3-B0DA-950C53B452C8}"/>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11" name="Group 10">
            <a:extLst>
              <a:ext uri="{FF2B5EF4-FFF2-40B4-BE49-F238E27FC236}">
                <a16:creationId xmlns:a16="http://schemas.microsoft.com/office/drawing/2014/main" id="{6EC95CDA-090D-462D-AA20-C8449C9E30D7}"/>
              </a:ext>
            </a:extLst>
          </p:cNvPr>
          <p:cNvGrpSpPr/>
          <p:nvPr/>
        </p:nvGrpSpPr>
        <p:grpSpPr>
          <a:xfrm>
            <a:off x="3296802" y="2198687"/>
            <a:ext cx="2139315" cy="1736396"/>
            <a:chOff x="11317538" y="3087921"/>
            <a:chExt cx="2139315" cy="1736396"/>
          </a:xfrm>
        </p:grpSpPr>
        <p:sp>
          <p:nvSpPr>
            <p:cNvPr id="12" name="Freeform: Shape 11">
              <a:extLst>
                <a:ext uri="{FF2B5EF4-FFF2-40B4-BE49-F238E27FC236}">
                  <a16:creationId xmlns:a16="http://schemas.microsoft.com/office/drawing/2014/main" id="{2E8A1C59-1CEF-4D66-9713-41A0853421EF}"/>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49B020D0-2BA0-45D2-AA37-8758825F26A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4" name="Group 13">
            <a:extLst>
              <a:ext uri="{FF2B5EF4-FFF2-40B4-BE49-F238E27FC236}">
                <a16:creationId xmlns:a16="http://schemas.microsoft.com/office/drawing/2014/main" id="{69BE0482-6C39-4C92-9073-E24868CCED3A}"/>
              </a:ext>
            </a:extLst>
          </p:cNvPr>
          <p:cNvGrpSpPr/>
          <p:nvPr/>
        </p:nvGrpSpPr>
        <p:grpSpPr>
          <a:xfrm>
            <a:off x="3296801" y="3568877"/>
            <a:ext cx="2139315" cy="1691641"/>
            <a:chOff x="11325152" y="5104030"/>
            <a:chExt cx="2139315" cy="1736396"/>
          </a:xfrm>
        </p:grpSpPr>
        <p:sp>
          <p:nvSpPr>
            <p:cNvPr id="15" name="Freeform: Shape 14">
              <a:extLst>
                <a:ext uri="{FF2B5EF4-FFF2-40B4-BE49-F238E27FC236}">
                  <a16:creationId xmlns:a16="http://schemas.microsoft.com/office/drawing/2014/main" id="{9DC8FBB8-8A5A-4C58-8BCF-A42255AF133E}"/>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9C7081ED-9AA3-4DD7-90BC-56CA7C40023E}"/>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7" name="Group 16">
            <a:extLst>
              <a:ext uri="{FF2B5EF4-FFF2-40B4-BE49-F238E27FC236}">
                <a16:creationId xmlns:a16="http://schemas.microsoft.com/office/drawing/2014/main" id="{F3E79DE8-47AF-4850-8427-750F2B34A131}"/>
              </a:ext>
            </a:extLst>
          </p:cNvPr>
          <p:cNvGrpSpPr/>
          <p:nvPr/>
        </p:nvGrpSpPr>
        <p:grpSpPr>
          <a:xfrm>
            <a:off x="3291158" y="6226133"/>
            <a:ext cx="2139315" cy="1736396"/>
            <a:chOff x="11332766" y="7120139"/>
            <a:chExt cx="2139315" cy="1736396"/>
          </a:xfrm>
        </p:grpSpPr>
        <p:sp>
          <p:nvSpPr>
            <p:cNvPr id="18" name="Freeform: Shape 17">
              <a:extLst>
                <a:ext uri="{FF2B5EF4-FFF2-40B4-BE49-F238E27FC236}">
                  <a16:creationId xmlns:a16="http://schemas.microsoft.com/office/drawing/2014/main" id="{3565DC24-9542-45B7-BDD5-2AEEE465F5AE}"/>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3806DBEE-F624-4857-B144-5C747F88525F}"/>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0" name="Group 19">
            <a:extLst>
              <a:ext uri="{FF2B5EF4-FFF2-40B4-BE49-F238E27FC236}">
                <a16:creationId xmlns:a16="http://schemas.microsoft.com/office/drawing/2014/main" id="{D6816366-9DE9-4EF2-8B43-9C98201166A7}"/>
              </a:ext>
            </a:extLst>
          </p:cNvPr>
          <p:cNvGrpSpPr/>
          <p:nvPr/>
        </p:nvGrpSpPr>
        <p:grpSpPr>
          <a:xfrm>
            <a:off x="3310690" y="4909440"/>
            <a:ext cx="2139315" cy="1736396"/>
            <a:chOff x="13975022" y="3074776"/>
            <a:chExt cx="2139315" cy="1736396"/>
          </a:xfrm>
        </p:grpSpPr>
        <p:sp>
          <p:nvSpPr>
            <p:cNvPr id="21" name="Freeform: Shape 20">
              <a:extLst>
                <a:ext uri="{FF2B5EF4-FFF2-40B4-BE49-F238E27FC236}">
                  <a16:creationId xmlns:a16="http://schemas.microsoft.com/office/drawing/2014/main" id="{224CE94A-BC52-4601-8328-956DAF7109C1}"/>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0239329D-DBDB-4C21-91E1-C5D2FCBEBE5C}"/>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43C36746-0C12-4AC4-B1AA-BDFABB1886CB}"/>
              </a:ext>
            </a:extLst>
          </p:cNvPr>
          <p:cNvGrpSpPr/>
          <p:nvPr/>
        </p:nvGrpSpPr>
        <p:grpSpPr>
          <a:xfrm>
            <a:off x="7004685" y="4549073"/>
            <a:ext cx="2139315" cy="1736396"/>
            <a:chOff x="13969315" y="5171538"/>
            <a:chExt cx="2139315" cy="1736396"/>
          </a:xfrm>
        </p:grpSpPr>
        <p:sp>
          <p:nvSpPr>
            <p:cNvPr id="24" name="Freeform: Shape 23">
              <a:extLst>
                <a:ext uri="{FF2B5EF4-FFF2-40B4-BE49-F238E27FC236}">
                  <a16:creationId xmlns:a16="http://schemas.microsoft.com/office/drawing/2014/main" id="{D7ADC9AE-7075-4C1A-B5B8-996524685A20}"/>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D64D3672-BC8D-4701-BA5E-0BE8B0984EA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2B1D14B-EB71-45B4-A7B5-5B706E255104}"/>
              </a:ext>
            </a:extLst>
          </p:cNvPr>
          <p:cNvGrpSpPr/>
          <p:nvPr/>
        </p:nvGrpSpPr>
        <p:grpSpPr>
          <a:xfrm>
            <a:off x="6999039" y="6193987"/>
            <a:ext cx="2139315" cy="1736396"/>
            <a:chOff x="13969315" y="7138942"/>
            <a:chExt cx="2139315" cy="1736396"/>
          </a:xfrm>
        </p:grpSpPr>
        <p:sp>
          <p:nvSpPr>
            <p:cNvPr id="27" name="Freeform: Shape 26">
              <a:extLst>
                <a:ext uri="{FF2B5EF4-FFF2-40B4-BE49-F238E27FC236}">
                  <a16:creationId xmlns:a16="http://schemas.microsoft.com/office/drawing/2014/main" id="{A1013A14-5A90-4939-8F14-BE0B8DD64903}"/>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5F75CCF7-CF39-4D4F-BFD9-7FE306F53936}"/>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DEB8C376-87F5-40FB-AD9F-94A81D32D31A}"/>
              </a:ext>
            </a:extLst>
          </p:cNvPr>
          <p:cNvGrpSpPr/>
          <p:nvPr/>
        </p:nvGrpSpPr>
        <p:grpSpPr>
          <a:xfrm>
            <a:off x="6994586" y="2226605"/>
            <a:ext cx="2139315" cy="1736396"/>
            <a:chOff x="13969315" y="7138942"/>
            <a:chExt cx="2139315" cy="1736396"/>
          </a:xfrm>
        </p:grpSpPr>
        <p:sp>
          <p:nvSpPr>
            <p:cNvPr id="30" name="Freeform: Shape 29">
              <a:extLst>
                <a:ext uri="{FF2B5EF4-FFF2-40B4-BE49-F238E27FC236}">
                  <a16:creationId xmlns:a16="http://schemas.microsoft.com/office/drawing/2014/main" id="{E566D9C0-7B47-4E9D-A191-CBF357D68A50}"/>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562ADD0D-B7E1-4003-95D1-FD0536FE6AE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
        <p:nvSpPr>
          <p:cNvPr id="33" name="Rectangle 2">
            <a:extLst>
              <a:ext uri="{FF2B5EF4-FFF2-40B4-BE49-F238E27FC236}">
                <a16:creationId xmlns:a16="http://schemas.microsoft.com/office/drawing/2014/main" id="{329EFC15-82F7-479D-987D-FDE1DFB9DDC8}"/>
              </a:ext>
            </a:extLst>
          </p:cNvPr>
          <p:cNvSpPr>
            <a:spLocks noChangeArrowheads="1"/>
          </p:cNvSpPr>
          <p:nvPr/>
        </p:nvSpPr>
        <p:spPr bwMode="auto">
          <a:xfrm>
            <a:off x="10155317" y="2861035"/>
            <a:ext cx="574908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lang="en-US" altLang="en-US" sz="600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ãy cho biết mỗi nguyên tử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 H, O</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ghép </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được tối đa bao nhiêu nguyên tử</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3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95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6" name="TextBox 5">
            <a:extLst>
              <a:ext uri="{FF2B5EF4-FFF2-40B4-BE49-F238E27FC236}">
                <a16:creationId xmlns:a16="http://schemas.microsoft.com/office/drawing/2014/main" id="{F9417929-0627-4EAF-BBC6-46E6BE4A30C8}"/>
              </a:ext>
            </a:extLst>
          </p:cNvPr>
          <p:cNvSpPr txBox="1"/>
          <p:nvPr/>
        </p:nvSpPr>
        <p:spPr>
          <a:xfrm>
            <a:off x="2283413" y="3103835"/>
            <a:ext cx="13573620"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Công thức hoá học dung để biểu diễn chất, gồm 2 phần: chữ và số</a:t>
            </a:r>
          </a:p>
        </p:txBody>
      </p:sp>
      <p:sp>
        <p:nvSpPr>
          <p:cNvPr id="15" name="TextBox 14">
            <a:extLst>
              <a:ext uri="{FF2B5EF4-FFF2-40B4-BE49-F238E27FC236}">
                <a16:creationId xmlns:a16="http://schemas.microsoft.com/office/drawing/2014/main" id="{8E7C4BE0-404D-4647-BC15-4AD1CCAFAED7}"/>
              </a:ext>
            </a:extLst>
          </p:cNvPr>
          <p:cNvSpPr txBox="1"/>
          <p:nvPr/>
        </p:nvSpPr>
        <p:spPr>
          <a:xfrm>
            <a:off x="2283412" y="4673495"/>
            <a:ext cx="1357362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 Công thức hoá học của các đơn chất chỉ có một kí hiệu hoá học.</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14BBC54-5DEA-4A43-BD84-BFCE1F7DACF7}"/>
              </a:ext>
            </a:extLst>
          </p:cNvPr>
          <p:cNvSpPr txBox="1"/>
          <p:nvPr/>
        </p:nvSpPr>
        <p:spPr>
          <a:xfrm>
            <a:off x="2283413" y="7903682"/>
            <a:ext cx="14465719" cy="2308324"/>
          </a:xfrm>
          <a:prstGeom prst="rect">
            <a:avLst/>
          </a:prstGeom>
          <a:noFill/>
        </p:spPr>
        <p:txBody>
          <a:bodyPr wrap="square" rtlCol="0">
            <a:spAutoFit/>
          </a:bodyPr>
          <a:lstStyle/>
          <a:p>
            <a:r>
              <a:rPr lang="en-US" sz="4800">
                <a:solidFill>
                  <a:srgbClr val="434E7C"/>
                </a:solidFill>
                <a:latin typeface="Times New Roman" panose="02020603050405020304" pitchFamily="18" charset="0"/>
                <a:ea typeface="Times New Roman" panose="02020603050405020304" pitchFamily="18" charset="0"/>
                <a:cs typeface="Times New Roman" panose="02020603050405020304" pitchFamily="18" charset="0"/>
              </a:rPr>
              <a:t>+Với kim loại và một số phi kim, kí hiệu hoá học của nguyên tố được coi là công thức hoá học của đơn chất (kim loại: Fe, Cu, Al, Na,... và một số phi kim: C, S, P,...).</a:t>
            </a:r>
            <a:endParaRPr lang="en-US" sz="4800">
              <a:solidFill>
                <a:srgbClr val="434E7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D53DC45-634E-42F6-B3DF-BE8F68236F12}"/>
              </a:ext>
            </a:extLst>
          </p:cNvPr>
          <p:cNvSpPr txBox="1"/>
          <p:nvPr/>
        </p:nvSpPr>
        <p:spPr>
          <a:xfrm>
            <a:off x="2283413" y="6276451"/>
            <a:ext cx="13343635"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Với phi kim, phân tử thường có hai nguyên tử (N</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O</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Cl</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17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216506" y="3573840"/>
            <a:ext cx="13573620"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Công thức hoá học của các hợp chất có từ hai kí hiệu hoá học trở lên: NaCl, Na</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O, CaCO</a:t>
            </a:r>
            <a:r>
              <a:rPr lang="en-US" sz="4800" baseline="-25000">
                <a:solidFill>
                  <a:srgbClr val="434E7C"/>
                </a:solidFill>
                <a:latin typeface="Times New Roman" panose="02020603050405020304" pitchFamily="18" charset="0"/>
                <a:cs typeface="Times New Roman" panose="02020603050405020304" pitchFamily="18" charset="0"/>
              </a:rPr>
              <a:t>3,</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SO</a:t>
            </a:r>
            <a:r>
              <a:rPr lang="en-US" sz="4800" baseline="-25000">
                <a:solidFill>
                  <a:srgbClr val="434E7C"/>
                </a:solidFill>
                <a:latin typeface="Times New Roman" panose="02020603050405020304" pitchFamily="18" charset="0"/>
                <a:cs typeface="Times New Roman" panose="02020603050405020304" pitchFamily="18" charset="0"/>
              </a:rPr>
              <a:t>4</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6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8;p7">
            <a:extLst>
              <a:ext uri="{FF2B5EF4-FFF2-40B4-BE49-F238E27FC236}">
                <a16:creationId xmlns:a16="http://schemas.microsoft.com/office/drawing/2014/main" id="{19C6775B-C5D2-4789-8CDE-32590B802733}"/>
              </a:ext>
            </a:extLst>
          </p:cNvPr>
          <p:cNvSpPr/>
          <p:nvPr/>
        </p:nvSpPr>
        <p:spPr>
          <a:xfrm>
            <a:off x="6221434" y="1899581"/>
            <a:ext cx="5921332" cy="64116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899;p7">
            <a:extLst>
              <a:ext uri="{FF2B5EF4-FFF2-40B4-BE49-F238E27FC236}">
                <a16:creationId xmlns:a16="http://schemas.microsoft.com/office/drawing/2014/main" id="{72EF80D5-E707-4947-961C-749C986F26F4}"/>
              </a:ext>
            </a:extLst>
          </p:cNvPr>
          <p:cNvSpPr/>
          <p:nvPr/>
        </p:nvSpPr>
        <p:spPr>
          <a:xfrm>
            <a:off x="5906995" y="1582528"/>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900;p7">
            <a:extLst>
              <a:ext uri="{FF2B5EF4-FFF2-40B4-BE49-F238E27FC236}">
                <a16:creationId xmlns:a16="http://schemas.microsoft.com/office/drawing/2014/main" id="{E5C96229-84B4-4E0A-BB0C-4BC6E493401D}"/>
              </a:ext>
            </a:extLst>
          </p:cNvPr>
          <p:cNvSpPr/>
          <p:nvPr/>
        </p:nvSpPr>
        <p:spPr>
          <a:xfrm>
            <a:off x="11284157" y="1512576"/>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B3E3D4FC-BE45-4BAE-B6D9-16065F5F6D17}"/>
              </a:ext>
            </a:extLst>
          </p:cNvPr>
          <p:cNvSpPr txBox="1"/>
          <p:nvPr/>
        </p:nvSpPr>
        <p:spPr>
          <a:xfrm>
            <a:off x="6690356" y="3027367"/>
            <a:ext cx="5225276" cy="4154984"/>
          </a:xfrm>
          <a:prstGeom prst="rect">
            <a:avLst/>
          </a:prstGeom>
          <a:noFill/>
        </p:spPr>
        <p:txBody>
          <a:bodyPr wrap="square" rtlCol="0">
            <a:spAutoFit/>
          </a:bodyPr>
          <a:lstStyle/>
          <a:p>
            <a:pPr algn="l"/>
            <a:r>
              <a:rPr lang="en-US" sz="6600">
                <a:solidFill>
                  <a:schemeClr val="bg1"/>
                </a:solidFill>
                <a:latin typeface="Times New Roman" panose="02020603050405020304" pitchFamily="18" charset="0"/>
                <a:cs typeface="Times New Roman" panose="02020603050405020304" pitchFamily="18" charset="0"/>
              </a:rPr>
              <a:t>Thảo luận theo nhóm làm bài tập 5 và 6 ở trang 42</a:t>
            </a:r>
          </a:p>
        </p:txBody>
      </p:sp>
    </p:spTree>
    <p:extLst>
      <p:ext uri="{BB962C8B-B14F-4D97-AF65-F5344CB8AC3E}">
        <p14:creationId xmlns:p14="http://schemas.microsoft.com/office/powerpoint/2010/main" val="3191670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821341"/>
            <a:ext cx="13459517" cy="3785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821341"/>
            <a:ext cx="13884384" cy="3785652"/>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5</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của các chất:</a:t>
            </a:r>
          </a:p>
          <a:p>
            <a:pPr algn="l"/>
            <a:r>
              <a:rPr lang="en-US" sz="4800">
                <a:solidFill>
                  <a:srgbClr val="434E7C"/>
                </a:solidFill>
                <a:latin typeface="Times New Roman" panose="02020603050405020304" pitchFamily="18" charset="0"/>
                <a:cs typeface="Times New Roman" panose="02020603050405020304" pitchFamily="18" charset="0"/>
              </a:rPr>
              <a:t>a. </a:t>
            </a:r>
            <a:r>
              <a:rPr lang="vi-VN" sz="4800">
                <a:solidFill>
                  <a:srgbClr val="434E7C"/>
                </a:solidFill>
                <a:latin typeface="Times New Roman" panose="02020603050405020304" pitchFamily="18" charset="0"/>
                <a:cs typeface="Times New Roman" panose="02020603050405020304" pitchFamily="18" charset="0"/>
              </a:rPr>
              <a:t>Sodium sulfide, biết trong phân tử có hai nguyên tử Na và một nguyên tử S.</a:t>
            </a:r>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b. Phosphoric acid, biết trong phân tử có ba nguyên tử H, một nguyên tử P và bốn nguyên tử O.</a:t>
            </a: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5FDA947E-EFD0-4BAD-857A-C0B64D904277}"/>
              </a:ext>
            </a:extLst>
          </p:cNvPr>
          <p:cNvSpPr txBox="1"/>
          <p:nvPr/>
        </p:nvSpPr>
        <p:spPr>
          <a:xfrm>
            <a:off x="5777975" y="7627328"/>
            <a:ext cx="7014118" cy="1569660"/>
          </a:xfrm>
          <a:prstGeom prst="rect">
            <a:avLst/>
          </a:prstGeom>
          <a:noFill/>
        </p:spPr>
        <p:txBody>
          <a:bodyPr wrap="square" rtlCol="0">
            <a:spAutoFit/>
          </a:bodyPr>
          <a:lstStyle/>
          <a:p>
            <a:pPr algn="l"/>
            <a:r>
              <a:rPr lang="pt-BR" sz="4800">
                <a:solidFill>
                  <a:srgbClr val="434E7C"/>
                </a:solidFill>
                <a:latin typeface="Times New Roman" panose="02020603050405020304" pitchFamily="18" charset="0"/>
                <a:cs typeface="Times New Roman" panose="02020603050405020304" pitchFamily="18" charset="0"/>
              </a:rPr>
              <a:t>a) Sodium sulfide: Na</a:t>
            </a:r>
            <a:r>
              <a:rPr lang="pt-BR" sz="4800" baseline="-25000">
                <a:solidFill>
                  <a:srgbClr val="434E7C"/>
                </a:solidFill>
                <a:latin typeface="Times New Roman" panose="02020603050405020304" pitchFamily="18" charset="0"/>
                <a:cs typeface="Times New Roman" panose="02020603050405020304" pitchFamily="18" charset="0"/>
              </a:rPr>
              <a:t>2</a:t>
            </a:r>
            <a:r>
              <a:rPr lang="pt-BR" sz="4800">
                <a:solidFill>
                  <a:srgbClr val="434E7C"/>
                </a:solidFill>
                <a:latin typeface="Times New Roman" panose="02020603050405020304" pitchFamily="18" charset="0"/>
                <a:cs typeface="Times New Roman" panose="02020603050405020304" pitchFamily="18" charset="0"/>
              </a:rPr>
              <a:t>S</a:t>
            </a:r>
          </a:p>
          <a:p>
            <a:pPr algn="l"/>
            <a:r>
              <a:rPr lang="pt-BR" sz="4800">
                <a:solidFill>
                  <a:srgbClr val="434E7C"/>
                </a:solidFill>
                <a:latin typeface="Times New Roman" panose="02020603050405020304" pitchFamily="18" charset="0"/>
                <a:cs typeface="Times New Roman" panose="02020603050405020304" pitchFamily="18" charset="0"/>
              </a:rPr>
              <a:t>b) Phosphoric acid: H</a:t>
            </a:r>
            <a:r>
              <a:rPr lang="pt-BR" sz="4800" baseline="-25000">
                <a:solidFill>
                  <a:srgbClr val="434E7C"/>
                </a:solidFill>
                <a:latin typeface="Times New Roman" panose="02020603050405020304" pitchFamily="18" charset="0"/>
                <a:cs typeface="Times New Roman" panose="02020603050405020304" pitchFamily="18" charset="0"/>
              </a:rPr>
              <a:t>3</a:t>
            </a:r>
            <a:r>
              <a:rPr lang="pt-BR" sz="4800">
                <a:solidFill>
                  <a:srgbClr val="434E7C"/>
                </a:solidFill>
                <a:latin typeface="Times New Roman" panose="02020603050405020304" pitchFamily="18" charset="0"/>
                <a:cs typeface="Times New Roman" panose="02020603050405020304" pitchFamily="18" charset="0"/>
              </a:rPr>
              <a:t>PO</a:t>
            </a:r>
            <a:r>
              <a:rPr lang="pt-BR" sz="4800" baseline="-25000">
                <a:solidFill>
                  <a:srgbClr val="434E7C"/>
                </a:solidFill>
                <a:latin typeface="Times New Roman" panose="02020603050405020304" pitchFamily="18" charset="0"/>
                <a:cs typeface="Times New Roman" panose="02020603050405020304" pitchFamily="18" charset="0"/>
              </a:rPr>
              <a:t>4</a:t>
            </a:r>
            <a:endParaRPr lang="pt-BR"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7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419897"/>
            <a:ext cx="13459517" cy="2531241"/>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419897"/>
            <a:ext cx="13884384"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6</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cho các chất được biểu diễn bằng những mô hình sau. Biết mỗi quả cầu biểu diễn cho một nguyên tử</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graphicFrame>
        <p:nvGraphicFramePr>
          <p:cNvPr id="4" name="Table 4">
            <a:extLst>
              <a:ext uri="{FF2B5EF4-FFF2-40B4-BE49-F238E27FC236}">
                <a16:creationId xmlns:a16="http://schemas.microsoft.com/office/drawing/2014/main" id="{2B9499B3-6937-4500-AEFB-F73D06D0A395}"/>
              </a:ext>
            </a:extLst>
          </p:cNvPr>
          <p:cNvGraphicFramePr>
            <a:graphicFrameLocks noGrp="1"/>
          </p:cNvGraphicFramePr>
          <p:nvPr>
            <p:extLst>
              <p:ext uri="{D42A27DB-BD31-4B8C-83A1-F6EECF244321}">
                <p14:modId xmlns:p14="http://schemas.microsoft.com/office/powerpoint/2010/main" val="2353933299"/>
              </p:ext>
            </p:extLst>
          </p:nvPr>
        </p:nvGraphicFramePr>
        <p:xfrm>
          <a:off x="3086100" y="6231364"/>
          <a:ext cx="12192000" cy="2621280"/>
        </p:xfrm>
        <a:graphic>
          <a:graphicData uri="http://schemas.openxmlformats.org/drawingml/2006/table">
            <a:tbl>
              <a:tblPr firstRow="1" bandRow="1"/>
              <a:tblGrid>
                <a:gridCol w="2438400">
                  <a:extLst>
                    <a:ext uri="{9D8B030D-6E8A-4147-A177-3AD203B41FA5}">
                      <a16:colId xmlns:a16="http://schemas.microsoft.com/office/drawing/2014/main" val="458649442"/>
                    </a:ext>
                  </a:extLst>
                </a:gridCol>
                <a:gridCol w="2438400">
                  <a:extLst>
                    <a:ext uri="{9D8B030D-6E8A-4147-A177-3AD203B41FA5}">
                      <a16:colId xmlns:a16="http://schemas.microsoft.com/office/drawing/2014/main" val="4105330979"/>
                    </a:ext>
                  </a:extLst>
                </a:gridCol>
                <a:gridCol w="2438400">
                  <a:extLst>
                    <a:ext uri="{9D8B030D-6E8A-4147-A177-3AD203B41FA5}">
                      <a16:colId xmlns:a16="http://schemas.microsoft.com/office/drawing/2014/main" val="2649041212"/>
                    </a:ext>
                  </a:extLst>
                </a:gridCol>
                <a:gridCol w="2438400">
                  <a:extLst>
                    <a:ext uri="{9D8B030D-6E8A-4147-A177-3AD203B41FA5}">
                      <a16:colId xmlns:a16="http://schemas.microsoft.com/office/drawing/2014/main" val="1637525838"/>
                    </a:ext>
                  </a:extLst>
                </a:gridCol>
                <a:gridCol w="2438400">
                  <a:extLst>
                    <a:ext uri="{9D8B030D-6E8A-4147-A177-3AD203B41FA5}">
                      <a16:colId xmlns:a16="http://schemas.microsoft.com/office/drawing/2014/main" val="3910372448"/>
                    </a:ext>
                  </a:extLst>
                </a:gridCol>
              </a:tblGrid>
              <a:tr h="370840">
                <a:tc>
                  <a:txBody>
                    <a:bodyPr/>
                    <a:lstStyle/>
                    <a:p>
                      <a:r>
                        <a:rPr lang="en-US" sz="4000">
                          <a:solidFill>
                            <a:srgbClr val="434E7C"/>
                          </a:solidFill>
                          <a:latin typeface="Times New Roman" panose="02020603050405020304" pitchFamily="18" charset="0"/>
                          <a:cs typeface="Times New Roman" panose="02020603050405020304" pitchFamily="18" charset="0"/>
                        </a:rPr>
                        <a:t>Mô hình</a:t>
                      </a:r>
                    </a:p>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rowSpan="2">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5607049"/>
                  </a:ext>
                </a:extLst>
              </a:tr>
              <a:tr h="370840">
                <a:tc>
                  <a:txBody>
                    <a:bodyPr/>
                    <a:lstStyle/>
                    <a:p>
                      <a:r>
                        <a:rPr lang="en-US" sz="4000">
                          <a:solidFill>
                            <a:srgbClr val="434E7C"/>
                          </a:solidFill>
                          <a:latin typeface="Times New Roman" panose="02020603050405020304" pitchFamily="18" charset="0"/>
                          <a:cs typeface="Times New Roman" panose="02020603050405020304" pitchFamily="18" charset="0"/>
                        </a:rPr>
                        <a:t>Công thức hoá học</a:t>
                      </a: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vMerge="1">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8682838"/>
                  </a:ext>
                </a:extLst>
              </a:tr>
            </a:tbl>
          </a:graphicData>
        </a:graphic>
      </p:graphicFrame>
      <p:pic>
        <p:nvPicPr>
          <p:cNvPr id="5" name="Picture 4">
            <a:extLst>
              <a:ext uri="{FF2B5EF4-FFF2-40B4-BE49-F238E27FC236}">
                <a16:creationId xmlns:a16="http://schemas.microsoft.com/office/drawing/2014/main" id="{E54408D8-599A-40DE-AEF3-119DE1CF1380}"/>
              </a:ext>
            </a:extLst>
          </p:cNvPr>
          <p:cNvPicPr>
            <a:picLocks noChangeAspect="1"/>
          </p:cNvPicPr>
          <p:nvPr/>
        </p:nvPicPr>
        <p:blipFill>
          <a:blip r:embed="rId2"/>
          <a:stretch>
            <a:fillRect/>
          </a:stretch>
        </p:blipFill>
        <p:spPr>
          <a:xfrm>
            <a:off x="5946388" y="6275968"/>
            <a:ext cx="1435720" cy="1216374"/>
          </a:xfrm>
          <a:prstGeom prst="rect">
            <a:avLst/>
          </a:prstGeom>
        </p:spPr>
      </p:pic>
      <p:pic>
        <p:nvPicPr>
          <p:cNvPr id="6" name="Picture 5">
            <a:extLst>
              <a:ext uri="{FF2B5EF4-FFF2-40B4-BE49-F238E27FC236}">
                <a16:creationId xmlns:a16="http://schemas.microsoft.com/office/drawing/2014/main" id="{68D90E02-27E9-4070-81AA-54CE7B824607}"/>
              </a:ext>
            </a:extLst>
          </p:cNvPr>
          <p:cNvPicPr>
            <a:picLocks noChangeAspect="1"/>
          </p:cNvPicPr>
          <p:nvPr/>
        </p:nvPicPr>
        <p:blipFill>
          <a:blip r:embed="rId3"/>
          <a:stretch>
            <a:fillRect/>
          </a:stretch>
        </p:blipFill>
        <p:spPr>
          <a:xfrm>
            <a:off x="8359929" y="6276190"/>
            <a:ext cx="1669633" cy="1216152"/>
          </a:xfrm>
          <a:prstGeom prst="rect">
            <a:avLst/>
          </a:prstGeom>
        </p:spPr>
      </p:pic>
      <p:pic>
        <p:nvPicPr>
          <p:cNvPr id="10" name="Picture 9">
            <a:extLst>
              <a:ext uri="{FF2B5EF4-FFF2-40B4-BE49-F238E27FC236}">
                <a16:creationId xmlns:a16="http://schemas.microsoft.com/office/drawing/2014/main" id="{B0D5ECA1-CB64-4E34-A8E7-75E7AC836B5A}"/>
              </a:ext>
            </a:extLst>
          </p:cNvPr>
          <p:cNvPicPr>
            <a:picLocks noChangeAspect="1"/>
          </p:cNvPicPr>
          <p:nvPr/>
        </p:nvPicPr>
        <p:blipFill>
          <a:blip r:embed="rId4"/>
          <a:stretch>
            <a:fillRect/>
          </a:stretch>
        </p:blipFill>
        <p:spPr>
          <a:xfrm>
            <a:off x="10626911" y="6303550"/>
            <a:ext cx="2026920" cy="1216152"/>
          </a:xfrm>
          <a:prstGeom prst="rect">
            <a:avLst/>
          </a:prstGeom>
        </p:spPr>
      </p:pic>
      <p:pic>
        <p:nvPicPr>
          <p:cNvPr id="11" name="Picture 10">
            <a:extLst>
              <a:ext uri="{FF2B5EF4-FFF2-40B4-BE49-F238E27FC236}">
                <a16:creationId xmlns:a16="http://schemas.microsoft.com/office/drawing/2014/main" id="{7255522E-BAE1-4CCF-A48A-383A8D98FDC5}"/>
              </a:ext>
            </a:extLst>
          </p:cNvPr>
          <p:cNvPicPr>
            <a:picLocks noChangeAspect="1"/>
          </p:cNvPicPr>
          <p:nvPr/>
        </p:nvPicPr>
        <p:blipFill>
          <a:blip r:embed="rId5"/>
          <a:stretch>
            <a:fillRect/>
          </a:stretch>
        </p:blipFill>
        <p:spPr>
          <a:xfrm>
            <a:off x="13058596" y="6295279"/>
            <a:ext cx="2143304" cy="2490459"/>
          </a:xfrm>
          <a:prstGeom prst="rect">
            <a:avLst/>
          </a:prstGeom>
        </p:spPr>
      </p:pic>
      <p:sp>
        <p:nvSpPr>
          <p:cNvPr id="12" name="TextBox 11">
            <a:extLst>
              <a:ext uri="{FF2B5EF4-FFF2-40B4-BE49-F238E27FC236}">
                <a16:creationId xmlns:a16="http://schemas.microsoft.com/office/drawing/2014/main" id="{75257ED1-6A0A-4A38-BC80-A4A5E3A7EEBE}"/>
              </a:ext>
            </a:extLst>
          </p:cNvPr>
          <p:cNvSpPr txBox="1"/>
          <p:nvPr/>
        </p:nvSpPr>
        <p:spPr>
          <a:xfrm>
            <a:off x="5946388" y="7756994"/>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HCl</a:t>
            </a:r>
          </a:p>
        </p:txBody>
      </p:sp>
      <p:sp>
        <p:nvSpPr>
          <p:cNvPr id="13" name="TextBox 12">
            <a:extLst>
              <a:ext uri="{FF2B5EF4-FFF2-40B4-BE49-F238E27FC236}">
                <a16:creationId xmlns:a16="http://schemas.microsoft.com/office/drawing/2014/main" id="{19B6AC84-50BD-4171-B0FC-5134F613FCE0}"/>
              </a:ext>
            </a:extLst>
          </p:cNvPr>
          <p:cNvSpPr txBox="1"/>
          <p:nvPr/>
        </p:nvSpPr>
        <p:spPr>
          <a:xfrm>
            <a:off x="8557601" y="7756993"/>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a:t>
            </a:r>
          </a:p>
        </p:txBody>
      </p:sp>
      <p:sp>
        <p:nvSpPr>
          <p:cNvPr id="14" name="TextBox 13">
            <a:extLst>
              <a:ext uri="{FF2B5EF4-FFF2-40B4-BE49-F238E27FC236}">
                <a16:creationId xmlns:a16="http://schemas.microsoft.com/office/drawing/2014/main" id="{0FB6F846-6F0A-42A9-BEF7-C22232C3A0FA}"/>
              </a:ext>
            </a:extLst>
          </p:cNvPr>
          <p:cNvSpPr txBox="1"/>
          <p:nvPr/>
        </p:nvSpPr>
        <p:spPr>
          <a:xfrm>
            <a:off x="10904390" y="7727620"/>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Cl</a:t>
            </a:r>
            <a:r>
              <a:rPr lang="en-US" sz="4800" baseline="-25000">
                <a:solidFill>
                  <a:srgbClr val="434E7C"/>
                </a:solidFill>
                <a:latin typeface="Times New Roman" panose="02020603050405020304" pitchFamily="18" charset="0"/>
                <a:cs typeface="Times New Roman" panose="02020603050405020304" pitchFamily="18" charset="0"/>
              </a:rPr>
              <a:t>2</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2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256452" y="735238"/>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80190" y="735238"/>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4" name="Google Shape;695;p5">
            <a:extLst>
              <a:ext uri="{FF2B5EF4-FFF2-40B4-BE49-F238E27FC236}">
                <a16:creationId xmlns:a16="http://schemas.microsoft.com/office/drawing/2014/main" id="{4CD2679B-946B-4DD9-9AA3-E938F1F56C7A}"/>
              </a:ext>
            </a:extLst>
          </p:cNvPr>
          <p:cNvSpPr/>
          <p:nvPr/>
        </p:nvSpPr>
        <p:spPr>
          <a:xfrm>
            <a:off x="8164373" y="7871607"/>
            <a:ext cx="7983544" cy="105305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0EE2CDFB-7958-4CFA-8D62-A0F46C23885F}"/>
              </a:ext>
            </a:extLst>
          </p:cNvPr>
          <p:cNvSpPr/>
          <p:nvPr/>
        </p:nvSpPr>
        <p:spPr>
          <a:xfrm>
            <a:off x="7984645" y="4420697"/>
            <a:ext cx="8095055" cy="164164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8EA0"/>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 name="Google Shape;709;p5">
            <a:extLst>
              <a:ext uri="{FF2B5EF4-FFF2-40B4-BE49-F238E27FC236}">
                <a16:creationId xmlns:a16="http://schemas.microsoft.com/office/drawing/2014/main" id="{4B081BFD-1A3E-476A-852F-BC0D699B58AF}"/>
              </a:ext>
            </a:extLst>
          </p:cNvPr>
          <p:cNvSpPr/>
          <p:nvPr/>
        </p:nvSpPr>
        <p:spPr>
          <a:xfrm>
            <a:off x="8073854" y="2266457"/>
            <a:ext cx="7983544" cy="100923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EDC44C"/>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7" name="TextBox 6">
            <a:extLst>
              <a:ext uri="{FF2B5EF4-FFF2-40B4-BE49-F238E27FC236}">
                <a16:creationId xmlns:a16="http://schemas.microsoft.com/office/drawing/2014/main" id="{A4290CF0-8EA1-4D75-99F2-305D944F165B}"/>
              </a:ext>
            </a:extLst>
          </p:cNvPr>
          <p:cNvSpPr txBox="1"/>
          <p:nvPr/>
        </p:nvSpPr>
        <p:spPr>
          <a:xfrm>
            <a:off x="8589973" y="2333274"/>
            <a:ext cx="552710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Nguyên tố tạo ra chất</a:t>
            </a:r>
          </a:p>
        </p:txBody>
      </p:sp>
      <p:sp>
        <p:nvSpPr>
          <p:cNvPr id="8" name="TextBox 7">
            <a:extLst>
              <a:ext uri="{FF2B5EF4-FFF2-40B4-BE49-F238E27FC236}">
                <a16:creationId xmlns:a16="http://schemas.microsoft.com/office/drawing/2014/main" id="{6BA7434B-1410-4996-8C78-56BD9B3F711D}"/>
              </a:ext>
            </a:extLst>
          </p:cNvPr>
          <p:cNvSpPr txBox="1"/>
          <p:nvPr/>
        </p:nvSpPr>
        <p:spPr>
          <a:xfrm>
            <a:off x="8255442" y="4484070"/>
            <a:ext cx="7868861"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Số nguyên tử của mỗi nguyên tố có trong một phân tử chất</a:t>
            </a:r>
          </a:p>
        </p:txBody>
      </p:sp>
      <p:sp>
        <p:nvSpPr>
          <p:cNvPr id="9" name="TextBox 8">
            <a:extLst>
              <a:ext uri="{FF2B5EF4-FFF2-40B4-BE49-F238E27FC236}">
                <a16:creationId xmlns:a16="http://schemas.microsoft.com/office/drawing/2014/main" id="{2659FBCF-33EE-42F2-B799-8DE386366683}"/>
              </a:ext>
            </a:extLst>
          </p:cNvPr>
          <p:cNvSpPr txBox="1"/>
          <p:nvPr/>
        </p:nvSpPr>
        <p:spPr>
          <a:xfrm>
            <a:off x="8613587" y="7951510"/>
            <a:ext cx="7247068" cy="830997"/>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Khối lượng phân tử của chất</a:t>
            </a:r>
            <a:endParaRPr lang="en-US" sz="4800">
              <a:solidFill>
                <a:srgbClr val="434E7C"/>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8A053D8-3B55-4FC6-A88C-27B997D57D16}"/>
              </a:ext>
            </a:extLst>
          </p:cNvPr>
          <p:cNvPicPr>
            <a:picLocks noChangeAspect="1"/>
          </p:cNvPicPr>
          <p:nvPr/>
        </p:nvPicPr>
        <p:blipFill>
          <a:blip r:embed="rId2"/>
          <a:stretch>
            <a:fillRect/>
          </a:stretch>
        </p:blipFill>
        <p:spPr>
          <a:xfrm>
            <a:off x="1805287" y="2566457"/>
            <a:ext cx="5322299" cy="6118549"/>
          </a:xfrm>
          <a:prstGeom prst="rect">
            <a:avLst/>
          </a:prstGeom>
        </p:spPr>
      </p:pic>
      <p:sp>
        <p:nvSpPr>
          <p:cNvPr id="12" name="TextBox 11">
            <a:extLst>
              <a:ext uri="{FF2B5EF4-FFF2-40B4-BE49-F238E27FC236}">
                <a16:creationId xmlns:a16="http://schemas.microsoft.com/office/drawing/2014/main" id="{4980F0AB-9769-4DB2-A455-7D2C5AE63BA6}"/>
              </a:ext>
            </a:extLst>
          </p:cNvPr>
          <p:cNvSpPr txBox="1"/>
          <p:nvPr/>
        </p:nvSpPr>
        <p:spPr>
          <a:xfrm>
            <a:off x="7391481" y="3519208"/>
            <a:ext cx="8972105"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do 3 nguyên tố Ca, C, O tạo ra</a:t>
            </a:r>
          </a:p>
        </p:txBody>
      </p:sp>
      <p:sp>
        <p:nvSpPr>
          <p:cNvPr id="13" name="TextBox 12">
            <a:extLst>
              <a:ext uri="{FF2B5EF4-FFF2-40B4-BE49-F238E27FC236}">
                <a16:creationId xmlns:a16="http://schemas.microsoft.com/office/drawing/2014/main" id="{A7C340A3-A14F-4CD2-92BF-C25508D684DB}"/>
              </a:ext>
            </a:extLst>
          </p:cNvPr>
          <p:cNvSpPr txBox="1"/>
          <p:nvPr/>
        </p:nvSpPr>
        <p:spPr>
          <a:xfrm>
            <a:off x="7984646" y="6266032"/>
            <a:ext cx="8809092" cy="1446550"/>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Trong 1 phân tử 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có 1 nguyên tử C, 1 nguyên tử C và 3 nguyên tử O</a:t>
            </a:r>
          </a:p>
        </p:txBody>
      </p:sp>
      <p:grpSp>
        <p:nvGrpSpPr>
          <p:cNvPr id="16" name="Group 15">
            <a:extLst>
              <a:ext uri="{FF2B5EF4-FFF2-40B4-BE49-F238E27FC236}">
                <a16:creationId xmlns:a16="http://schemas.microsoft.com/office/drawing/2014/main" id="{4C5178DF-5289-4A0F-9164-3C2B43EDACC6}"/>
              </a:ext>
            </a:extLst>
          </p:cNvPr>
          <p:cNvGrpSpPr/>
          <p:nvPr/>
        </p:nvGrpSpPr>
        <p:grpSpPr>
          <a:xfrm>
            <a:off x="8207666" y="9128348"/>
            <a:ext cx="8322907" cy="973132"/>
            <a:chOff x="8207666" y="9128348"/>
            <a:chExt cx="8322907" cy="973132"/>
          </a:xfrm>
        </p:grpSpPr>
        <p:sp>
          <p:nvSpPr>
            <p:cNvPr id="14" name="TextBox 13">
              <a:extLst>
                <a:ext uri="{FF2B5EF4-FFF2-40B4-BE49-F238E27FC236}">
                  <a16:creationId xmlns:a16="http://schemas.microsoft.com/office/drawing/2014/main" id="{4CDE910E-DE11-4BF4-AD84-A3C81C902D77}"/>
                </a:ext>
              </a:extLst>
            </p:cNvPr>
            <p:cNvSpPr txBox="1"/>
            <p:nvPr/>
          </p:nvSpPr>
          <p:spPr>
            <a:xfrm>
              <a:off x="8207666" y="9128348"/>
              <a:ext cx="8322907"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M         = 40 + 12 + 16.3 = 100amu</a:t>
              </a:r>
            </a:p>
          </p:txBody>
        </p:sp>
        <p:sp>
          <p:nvSpPr>
            <p:cNvPr id="15" name="TextBox 14">
              <a:extLst>
                <a:ext uri="{FF2B5EF4-FFF2-40B4-BE49-F238E27FC236}">
                  <a16:creationId xmlns:a16="http://schemas.microsoft.com/office/drawing/2014/main" id="{C7F593FD-BC56-4588-84FE-545AFE759B4C}"/>
                </a:ext>
              </a:extLst>
            </p:cNvPr>
            <p:cNvSpPr txBox="1"/>
            <p:nvPr/>
          </p:nvSpPr>
          <p:spPr>
            <a:xfrm>
              <a:off x="8740696" y="9455149"/>
              <a:ext cx="1605776" cy="646331"/>
            </a:xfrm>
            <a:prstGeom prst="rect">
              <a:avLst/>
            </a:prstGeom>
            <a:noFill/>
          </p:spPr>
          <p:txBody>
            <a:bodyPr wrap="square" rtlCol="0">
              <a:spAutoFit/>
            </a:bodyPr>
            <a:lstStyle/>
            <a:p>
              <a:pPr algn="l"/>
              <a:r>
                <a:rPr lang="en-US" sz="3600">
                  <a:solidFill>
                    <a:srgbClr val="434E7C"/>
                  </a:solidFill>
                  <a:latin typeface="Times New Roman" panose="02020603050405020304" pitchFamily="18" charset="0"/>
                  <a:cs typeface="Times New Roman" panose="02020603050405020304" pitchFamily="18" charset="0"/>
                </a:rPr>
                <a:t>CaCO</a:t>
              </a:r>
              <a:r>
                <a:rPr lang="en-US" sz="3600" baseline="-25000">
                  <a:solidFill>
                    <a:srgbClr val="434E7C"/>
                  </a:solidFill>
                  <a:latin typeface="Times New Roman" panose="02020603050405020304" pitchFamily="18" charset="0"/>
                  <a:cs typeface="Times New Roman" panose="02020603050405020304" pitchFamily="18" charset="0"/>
                </a:rPr>
                <a:t>3</a:t>
              </a:r>
              <a:endParaRPr lang="en-US" sz="3600">
                <a:solidFill>
                  <a:srgbClr val="434E7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254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P spid="8" grpId="0"/>
      <p:bldP spid="9"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182314" y="400702"/>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06052" y="400702"/>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17" name="Google Shape;800;p6">
            <a:extLst>
              <a:ext uri="{FF2B5EF4-FFF2-40B4-BE49-F238E27FC236}">
                <a16:creationId xmlns:a16="http://schemas.microsoft.com/office/drawing/2014/main" id="{0665CCA9-D8C7-425F-BEE5-EE71255D4745}"/>
              </a:ext>
            </a:extLst>
          </p:cNvPr>
          <p:cNvSpPr/>
          <p:nvPr/>
        </p:nvSpPr>
        <p:spPr>
          <a:xfrm>
            <a:off x="2023881" y="1663430"/>
            <a:ext cx="7851640" cy="8623570"/>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61AA8A64-1143-46CB-851A-3CCEC1C2B646}"/>
              </a:ext>
            </a:extLst>
          </p:cNvPr>
          <p:cNvSpPr txBox="1"/>
          <p:nvPr/>
        </p:nvSpPr>
        <p:spPr>
          <a:xfrm>
            <a:off x="2309495" y="1813495"/>
            <a:ext cx="7566025" cy="8217634"/>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Đường glucose là nguồn cung cấp năng lượng quan trọng cho hoạt động sống của con người. Đường glucose có công thức hóa học là </a:t>
            </a:r>
            <a:r>
              <a:rPr lang="en-US" sz="4400">
                <a:solidFill>
                  <a:srgbClr val="434E7C"/>
                </a:solidFill>
                <a:latin typeface="Times New Roman" panose="02020603050405020304" pitchFamily="18" charset="0"/>
                <a:cs typeface="Times New Roman" panose="02020603050405020304" pitchFamily="18" charset="0"/>
              </a:rPr>
              <a:t>C</a:t>
            </a:r>
            <a:r>
              <a:rPr lang="en-US" sz="4400" baseline="-25000">
                <a:solidFill>
                  <a:srgbClr val="434E7C"/>
                </a:solidFill>
                <a:latin typeface="Times New Roman" panose="02020603050405020304" pitchFamily="18" charset="0"/>
                <a:cs typeface="Times New Roman" panose="02020603050405020304" pitchFamily="18" charset="0"/>
              </a:rPr>
              <a:t>6</a:t>
            </a:r>
            <a:r>
              <a:rPr lang="en-US" sz="4400">
                <a:solidFill>
                  <a:srgbClr val="434E7C"/>
                </a:solidFill>
                <a:latin typeface="Times New Roman" panose="02020603050405020304" pitchFamily="18" charset="0"/>
                <a:cs typeface="Times New Roman" panose="02020603050405020304" pitchFamily="18" charset="0"/>
              </a:rPr>
              <a:t>H</a:t>
            </a:r>
            <a:r>
              <a:rPr lang="en-US" sz="4400" baseline="-25000">
                <a:solidFill>
                  <a:srgbClr val="434E7C"/>
                </a:solidFill>
                <a:latin typeface="Times New Roman" panose="02020603050405020304" pitchFamily="18" charset="0"/>
                <a:cs typeface="Times New Roman" panose="02020603050405020304" pitchFamily="18" charset="0"/>
              </a:rPr>
              <a:t>12</a:t>
            </a:r>
            <a:r>
              <a:rPr lang="en-US" sz="4400">
                <a:solidFill>
                  <a:srgbClr val="434E7C"/>
                </a:solidFill>
                <a:latin typeface="Times New Roman" panose="02020603050405020304" pitchFamily="18" charset="0"/>
                <a:cs typeface="Times New Roman" panose="02020603050405020304" pitchFamily="18" charset="0"/>
              </a:rPr>
              <a:t>O</a:t>
            </a:r>
            <a:r>
              <a:rPr lang="en-US" sz="4400" baseline="-25000">
                <a:solidFill>
                  <a:srgbClr val="434E7C"/>
                </a:solidFill>
                <a:latin typeface="Times New Roman" panose="02020603050405020304" pitchFamily="18" charset="0"/>
                <a:cs typeface="Times New Roman" panose="02020603050405020304" pitchFamily="18" charset="0"/>
              </a:rPr>
              <a:t>6</a:t>
            </a:r>
            <a:r>
              <a:rPr lang="vi-VN" sz="4400">
                <a:solidFill>
                  <a:srgbClr val="434E7C"/>
                </a:solidFill>
                <a:latin typeface="Times New Roman" panose="02020603050405020304" pitchFamily="18" charset="0"/>
                <a:cs typeface="Times New Roman" panose="02020603050405020304" pitchFamily="18" charset="0"/>
              </a:rPr>
              <a:t>. Hãy cho biết:</a:t>
            </a:r>
          </a:p>
          <a:p>
            <a:pPr algn="l"/>
            <a:r>
              <a:rPr lang="vi-VN" sz="4400">
                <a:solidFill>
                  <a:srgbClr val="434E7C"/>
                </a:solidFill>
                <a:latin typeface="Times New Roman" panose="02020603050405020304" pitchFamily="18" charset="0"/>
                <a:cs typeface="Times New Roman" panose="02020603050405020304" pitchFamily="18" charset="0"/>
              </a:rPr>
              <a:t>a) Glucose được tạo thành từ những nguyên tố nào?</a:t>
            </a:r>
          </a:p>
          <a:p>
            <a:pPr algn="l"/>
            <a:r>
              <a:rPr lang="vi-VN" sz="4400">
                <a:solidFill>
                  <a:srgbClr val="434E7C"/>
                </a:solidFill>
                <a:latin typeface="Times New Roman" panose="02020603050405020304" pitchFamily="18" charset="0"/>
                <a:cs typeface="Times New Roman" panose="02020603050405020304" pitchFamily="18" charset="0"/>
              </a:rPr>
              <a:t>b) Khối lượng mỗi nguyên tố trong một phân tử glucose bằng bao nhiêu?</a:t>
            </a:r>
            <a:endParaRPr lang="en-US" sz="4400">
              <a:solidFill>
                <a:srgbClr val="434E7C"/>
              </a:solidFill>
              <a:latin typeface="Times New Roman" panose="02020603050405020304" pitchFamily="18" charset="0"/>
              <a:cs typeface="Times New Roman" panose="02020603050405020304" pitchFamily="18" charset="0"/>
            </a:endParaRPr>
          </a:p>
          <a:p>
            <a:r>
              <a:rPr lang="vi-VN" sz="4400">
                <a:solidFill>
                  <a:srgbClr val="434E7C"/>
                </a:solidFill>
                <a:latin typeface="Times New Roman" panose="02020603050405020304" pitchFamily="18" charset="0"/>
                <a:cs typeface="Times New Roman" panose="02020603050405020304" pitchFamily="18" charset="0"/>
              </a:rPr>
              <a:t>c) Khối lượng phân tử glucose là bao nhiêu?</a:t>
            </a:r>
            <a:endParaRPr lang="en-US" sz="4400">
              <a:solidFill>
                <a:srgbClr val="434E7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E42F08D-DCF3-460D-B2FA-01C762D17EDD}"/>
              </a:ext>
            </a:extLst>
          </p:cNvPr>
          <p:cNvSpPr txBox="1"/>
          <p:nvPr/>
        </p:nvSpPr>
        <p:spPr>
          <a:xfrm>
            <a:off x="10220808" y="1668037"/>
            <a:ext cx="6102985" cy="1446550"/>
          </a:xfrm>
          <a:prstGeom prst="rect">
            <a:avLst/>
          </a:prstGeom>
          <a:noFill/>
        </p:spPr>
        <p:txBody>
          <a:bodyPr wrap="square">
            <a:spAutoFit/>
          </a:bodyPr>
          <a:lstStyle/>
          <a:p>
            <a:r>
              <a:rPr lang="pt-BR" sz="4400">
                <a:solidFill>
                  <a:srgbClr val="434E7C"/>
                </a:solidFill>
                <a:latin typeface="Times New Roman" panose="02020603050405020304" pitchFamily="18" charset="0"/>
                <a:cs typeface="Times New Roman" panose="02020603050405020304" pitchFamily="18" charset="0"/>
              </a:rPr>
              <a:t>a. Glucose do 3 nguyên tố C, H, O tạo ra</a:t>
            </a:r>
          </a:p>
        </p:txBody>
      </p:sp>
      <p:sp>
        <p:nvSpPr>
          <p:cNvPr id="24" name="TextBox 23">
            <a:extLst>
              <a:ext uri="{FF2B5EF4-FFF2-40B4-BE49-F238E27FC236}">
                <a16:creationId xmlns:a16="http://schemas.microsoft.com/office/drawing/2014/main" id="{3024F047-58E2-426F-B2F8-5A4EA348382E}"/>
              </a:ext>
            </a:extLst>
          </p:cNvPr>
          <p:cNvSpPr txBox="1"/>
          <p:nvPr/>
        </p:nvSpPr>
        <p:spPr>
          <a:xfrm>
            <a:off x="10161134" y="3545098"/>
            <a:ext cx="5916130" cy="3477875"/>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b) Trong một phân tử glucose:</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12 = 72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H</a:t>
            </a:r>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 12 × 1 = 12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16 = 96 amu</a:t>
            </a:r>
            <a:endParaRPr lang="pt-BR" sz="4400">
              <a:solidFill>
                <a:srgbClr val="434E7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C216176-B859-4A7A-BA1E-19F1EC534AC9}"/>
              </a:ext>
            </a:extLst>
          </p:cNvPr>
          <p:cNvSpPr txBox="1"/>
          <p:nvPr/>
        </p:nvSpPr>
        <p:spPr>
          <a:xfrm>
            <a:off x="10235877" y="7453484"/>
            <a:ext cx="6102985" cy="2123658"/>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c) Khối lượng phân tử của glucose là:</a:t>
            </a:r>
          </a:p>
          <a:p>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72 + 12 + 96 = 180 amu.</a:t>
            </a:r>
            <a:endParaRPr lang="pt-BR" sz="44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Ý nghĩa của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357190" y="3250674"/>
            <a:ext cx="13573620" cy="4524315"/>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Công thức hoá học của một chất cho biết</a:t>
            </a:r>
            <a:r>
              <a:rPr lang="en-US" sz="4800">
                <a:solidFill>
                  <a:srgbClr val="434E7C"/>
                </a:solidFill>
                <a:latin typeface="Times New Roman" panose="02020603050405020304" pitchFamily="18" charset="0"/>
                <a:cs typeface="Times New Roman" panose="02020603050405020304" pitchFamily="18" charset="0"/>
              </a:rPr>
              <a:t> một số thông tin:</a:t>
            </a:r>
            <a:endParaRPr lang="vi-VN" sz="4800">
              <a:solidFill>
                <a:srgbClr val="434E7C"/>
              </a:solidFill>
              <a:latin typeface="Times New Roman" panose="02020603050405020304" pitchFamily="18" charset="0"/>
              <a:cs typeface="Times New Roman" panose="02020603050405020304" pitchFamily="18" charset="0"/>
            </a:endParaRPr>
          </a:p>
          <a:p>
            <a:r>
              <a:rPr lang="vi-VN" sz="4800">
                <a:solidFill>
                  <a:srgbClr val="434E7C"/>
                </a:solidFill>
                <a:latin typeface="Times New Roman" panose="02020603050405020304" pitchFamily="18" charset="0"/>
                <a:cs typeface="Times New Roman" panose="02020603050405020304" pitchFamily="18" charset="0"/>
              </a:rPr>
              <a:t>+ Nguyên tố tạo ra chất.</a:t>
            </a:r>
          </a:p>
          <a:p>
            <a:r>
              <a:rPr lang="vi-VN" sz="4800">
                <a:solidFill>
                  <a:srgbClr val="434E7C"/>
                </a:solidFill>
                <a:latin typeface="Times New Roman" panose="02020603050405020304" pitchFamily="18" charset="0"/>
                <a:cs typeface="Times New Roman" panose="02020603050405020304" pitchFamily="18" charset="0"/>
              </a:rPr>
              <a:t>+ Số nguyên tử của mỗi nguyên tố có trong một phân tử chất.</a:t>
            </a:r>
          </a:p>
          <a:p>
            <a:r>
              <a:rPr lang="vi-VN" sz="4800">
                <a:solidFill>
                  <a:srgbClr val="434E7C"/>
                </a:solidFill>
                <a:latin typeface="Times New Roman" panose="02020603050405020304" pitchFamily="18" charset="0"/>
                <a:cs typeface="Times New Roman" panose="02020603050405020304" pitchFamily="18" charset="0"/>
              </a:rPr>
              <a:t>+ Khối lượng phân tử của chất.</a:t>
            </a:r>
          </a:p>
        </p:txBody>
      </p:sp>
    </p:spTree>
    <p:extLst>
      <p:ext uri="{BB962C8B-B14F-4D97-AF65-F5344CB8AC3E}">
        <p14:creationId xmlns:p14="http://schemas.microsoft.com/office/powerpoint/2010/main" val="2925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129897-2E20-4BE2-83F1-A8CAB075C792}"/>
              </a:ext>
            </a:extLst>
          </p:cNvPr>
          <p:cNvGraphicFramePr>
            <a:graphicFrameLocks noGrp="1"/>
          </p:cNvGraphicFramePr>
          <p:nvPr>
            <p:extLst>
              <p:ext uri="{D42A27DB-BD31-4B8C-83A1-F6EECF244321}">
                <p14:modId xmlns:p14="http://schemas.microsoft.com/office/powerpoint/2010/main" val="2393882173"/>
              </p:ext>
            </p:extLst>
          </p:nvPr>
        </p:nvGraphicFramePr>
        <p:xfrm>
          <a:off x="2189162" y="1922280"/>
          <a:ext cx="14381550" cy="8077200"/>
        </p:xfrm>
        <a:graphic>
          <a:graphicData uri="http://schemas.openxmlformats.org/drawingml/2006/table">
            <a:tbl>
              <a:tblPr firstRow="1" firstCol="1" bandRow="1"/>
              <a:tblGrid>
                <a:gridCol w="4831932">
                  <a:extLst>
                    <a:ext uri="{9D8B030D-6E8A-4147-A177-3AD203B41FA5}">
                      <a16:colId xmlns:a16="http://schemas.microsoft.com/office/drawing/2014/main" val="2527779284"/>
                    </a:ext>
                  </a:extLst>
                </a:gridCol>
                <a:gridCol w="3444178">
                  <a:extLst>
                    <a:ext uri="{9D8B030D-6E8A-4147-A177-3AD203B41FA5}">
                      <a16:colId xmlns:a16="http://schemas.microsoft.com/office/drawing/2014/main" val="2317963801"/>
                    </a:ext>
                  </a:extLst>
                </a:gridCol>
                <a:gridCol w="3451450">
                  <a:extLst>
                    <a:ext uri="{9D8B030D-6E8A-4147-A177-3AD203B41FA5}">
                      <a16:colId xmlns:a16="http://schemas.microsoft.com/office/drawing/2014/main" val="3261363147"/>
                    </a:ext>
                  </a:extLst>
                </a:gridCol>
                <a:gridCol w="2653990">
                  <a:extLst>
                    <a:ext uri="{9D8B030D-6E8A-4147-A177-3AD203B41FA5}">
                      <a16:colId xmlns:a16="http://schemas.microsoft.com/office/drawing/2014/main" val="2905815240"/>
                    </a:ext>
                  </a:extLst>
                </a:gridCol>
              </a:tblGrid>
              <a:tr h="912178">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Các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thông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dụng</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23495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hóa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học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tạo</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Số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của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mỗi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Khối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lượng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phân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500640069"/>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Ammonia - NH</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 H</a:t>
                      </a:r>
                      <a:endParaRPr lang="en-US" sz="36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 3H</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17 amu</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15347757"/>
                  </a:ext>
                </a:extLst>
              </a:tr>
              <a:tr h="0">
                <a:tc>
                  <a:txBody>
                    <a:bodyPr/>
                    <a:lstStyle/>
                    <a:p>
                      <a:pPr marL="111125"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Saccharose (</a:t>
                      </a:r>
                      <a:r>
                        <a:rPr lang="en-US" sz="4400" dirty="0" err="1">
                          <a:solidFill>
                            <a:srgbClr val="434E7C"/>
                          </a:solidFill>
                          <a:effectLst/>
                          <a:latin typeface="Times New Roman" panose="02020603050405020304" pitchFamily="18" charset="0"/>
                          <a:cs typeface="Times New Roman" panose="02020603050405020304" pitchFamily="18" charset="0"/>
                        </a:rPr>
                        <a:t>Đường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a:t>
                      </a:r>
                      <a:r>
                        <a:rPr lang="en-US" sz="4400" dirty="0">
                          <a:solidFill>
                            <a:srgbClr val="434E7C"/>
                          </a:solidFill>
                          <a:effectLst/>
                          <a:latin typeface="Times New Roman" panose="02020603050405020304" pitchFamily="18" charset="0"/>
                          <a:cs typeface="Times New Roman" panose="02020603050405020304" pitchFamily="18" charset="0"/>
                        </a:rPr>
                        <a:t>C</a:t>
                      </a:r>
                      <a:r>
                        <a:rPr lang="en-US" sz="4400" baseline="-25000" dirty="0">
                          <a:solidFill>
                            <a:srgbClr val="434E7C"/>
                          </a:solidFill>
                          <a:effectLst/>
                          <a:latin typeface="Times New Roman" panose="02020603050405020304" pitchFamily="18" charset="0"/>
                          <a:cs typeface="Times New Roman" panose="02020603050405020304" pitchFamily="18" charset="0"/>
                        </a:rPr>
                        <a:t>12</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22</a:t>
                      </a:r>
                      <a:r>
                        <a:rPr lang="en-US" sz="4400" dirty="0">
                          <a:solidFill>
                            <a:srgbClr val="434E7C"/>
                          </a:solidFill>
                          <a:effectLst/>
                          <a:latin typeface="Times New Roman" panose="02020603050405020304" pitchFamily="18" charset="0"/>
                          <a:cs typeface="Times New Roman" panose="02020603050405020304" pitchFamily="18" charset="0"/>
                        </a:rPr>
                        <a:t>O</a:t>
                      </a:r>
                      <a:r>
                        <a:rPr lang="en-US" sz="4400" baseline="-25000" dirty="0">
                          <a:solidFill>
                            <a:srgbClr val="434E7C"/>
                          </a:solidFill>
                          <a:effectLst/>
                          <a:latin typeface="Times New Roman" panose="02020603050405020304" pitchFamily="18" charset="0"/>
                          <a:cs typeface="Times New Roman" panose="02020603050405020304" pitchFamily="18" charset="0"/>
                        </a:rPr>
                        <a:t>11</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C,H,O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12C, 22H, 11O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342 amu</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805445422"/>
                  </a:ext>
                </a:extLst>
              </a:tr>
              <a:tr h="0">
                <a:tc>
                  <a:txBody>
                    <a:bodyPr/>
                    <a:lstStyle/>
                    <a:p>
                      <a:pPr marL="111125" indent="-44450" algn="l">
                        <a:spcBef>
                          <a:spcPts val="600"/>
                        </a:spcBef>
                        <a:spcAft>
                          <a:spcPts val="600"/>
                        </a:spcAft>
                      </a:pPr>
                      <a:r>
                        <a:rPr lang="en-US" sz="4400" err="1">
                          <a:solidFill>
                            <a:srgbClr val="434E7C"/>
                          </a:solidFill>
                          <a:effectLst/>
                          <a:latin typeface="Times New Roman" panose="02020603050405020304" pitchFamily="18" charset="0"/>
                          <a:cs typeface="Times New Roman" panose="02020603050405020304" pitchFamily="18" charset="0"/>
                        </a:rPr>
                        <a:t>Solium</a:t>
                      </a:r>
                      <a:r>
                        <a:rPr lang="en-US" sz="4400">
                          <a:solidFill>
                            <a:srgbClr val="434E7C"/>
                          </a:solidFill>
                          <a:effectLst/>
                          <a:latin typeface="Times New Roman" panose="02020603050405020304" pitchFamily="18" charset="0"/>
                          <a:cs typeface="Times New Roman" panose="02020603050405020304" pitchFamily="18" charset="0"/>
                        </a:rPr>
                        <a:t> chloride (</a:t>
                      </a:r>
                      <a:r>
                        <a:rPr lang="en-US" sz="4400" dirty="0" err="1">
                          <a:solidFill>
                            <a:srgbClr val="434E7C"/>
                          </a:solidFill>
                          <a:effectLst/>
                          <a:latin typeface="Times New Roman" panose="02020603050405020304" pitchFamily="18" charset="0"/>
                          <a:cs typeface="Times New Roman" panose="02020603050405020304" pitchFamily="18" charset="0"/>
                        </a:rPr>
                        <a:t>Muối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NaCl</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Na, Cl</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1Na, 1Cl</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58,5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132320386"/>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Nước - </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a:t>
                      </a:r>
                      <a:r>
                        <a:rPr lang="en-US" sz="4400" dirty="0">
                          <a:solidFill>
                            <a:srgbClr val="434E7C"/>
                          </a:solidFill>
                          <a:effectLst/>
                          <a:latin typeface="Times New Roman" panose="02020603050405020304" pitchFamily="18" charset="0"/>
                          <a:cs typeface="Times New Roman" panose="02020603050405020304" pitchFamily="18" charset="0"/>
                        </a:rPr>
                        <a:t>O</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H, O</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2H, 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18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anose="02020603050405020304" pitchFamily="18" charset="0"/>
                        <a:cs typeface="Times New Roman" panose="02020603050405020304" pitchFamily="18" charset="0"/>
                      </a:endParaRPr>
                    </a:p>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 </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432510167"/>
                  </a:ext>
                </a:extLst>
              </a:tr>
              <a:tr h="0">
                <a:tc>
                  <a:txBody>
                    <a:bodyPr/>
                    <a:lstStyle/>
                    <a:p>
                      <a:pPr marL="0"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Sodium bicarbonate -  NaHCO</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Na, H, C, 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222250" indent="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1Na,1H,1C,3O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84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2677008037"/>
                  </a:ext>
                </a:extLst>
              </a:tr>
            </a:tbl>
          </a:graphicData>
        </a:graphic>
      </p:graphicFrame>
      <p:sp>
        <p:nvSpPr>
          <p:cNvPr id="3" name="TextBox 2">
            <a:extLst>
              <a:ext uri="{FF2B5EF4-FFF2-40B4-BE49-F238E27FC236}">
                <a16:creationId xmlns:a16="http://schemas.microsoft.com/office/drawing/2014/main" id="{19B84CCD-6097-4C06-ABB7-94B89C55C7C5}"/>
              </a:ext>
            </a:extLst>
          </p:cNvPr>
          <p:cNvSpPr txBox="1"/>
          <p:nvPr/>
        </p:nvSpPr>
        <p:spPr>
          <a:xfrm>
            <a:off x="5820937" y="512956"/>
            <a:ext cx="691375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Hoàn thành bảng sau</a:t>
            </a:r>
          </a:p>
        </p:txBody>
      </p:sp>
      <p:sp>
        <p:nvSpPr>
          <p:cNvPr id="4" name="Rectangle 3">
            <a:extLst>
              <a:ext uri="{FF2B5EF4-FFF2-40B4-BE49-F238E27FC236}">
                <a16:creationId xmlns:a16="http://schemas.microsoft.com/office/drawing/2014/main" id="{93ADA919-B7D6-42C8-B8CD-EECCDF969852}"/>
              </a:ext>
            </a:extLst>
          </p:cNvPr>
          <p:cNvSpPr/>
          <p:nvPr/>
        </p:nvSpPr>
        <p:spPr bwMode="auto">
          <a:xfrm>
            <a:off x="7872761"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21ACC2E-4DB2-46DB-B684-AA6CBA0BE2B8}"/>
              </a:ext>
            </a:extLst>
          </p:cNvPr>
          <p:cNvSpPr/>
          <p:nvPr/>
        </p:nvSpPr>
        <p:spPr bwMode="auto">
          <a:xfrm>
            <a:off x="11392829"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A683DF0-3B4A-4AB7-AC9B-1C4339C882A7}"/>
              </a:ext>
            </a:extLst>
          </p:cNvPr>
          <p:cNvSpPr/>
          <p:nvPr/>
        </p:nvSpPr>
        <p:spPr bwMode="auto">
          <a:xfrm>
            <a:off x="14227098"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43176AA-1D70-457B-A3B4-0DEAEB5E7EDE}"/>
              </a:ext>
            </a:extLst>
          </p:cNvPr>
          <p:cNvSpPr/>
          <p:nvPr/>
        </p:nvSpPr>
        <p:spPr bwMode="auto">
          <a:xfrm>
            <a:off x="7872761" y="501339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BD2DE7C-CB37-461F-8521-44AAC3FDFC5D}"/>
              </a:ext>
            </a:extLst>
          </p:cNvPr>
          <p:cNvSpPr/>
          <p:nvPr/>
        </p:nvSpPr>
        <p:spPr bwMode="auto">
          <a:xfrm>
            <a:off x="10660566" y="5013390"/>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25B9F19-B101-4C27-9761-6AE77D58FE3F}"/>
              </a:ext>
            </a:extLst>
          </p:cNvPr>
          <p:cNvSpPr/>
          <p:nvPr/>
        </p:nvSpPr>
        <p:spPr bwMode="auto">
          <a:xfrm>
            <a:off x="14496586" y="5121198"/>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A485603-0F01-4AE9-A40B-749EBC028E83}"/>
              </a:ext>
            </a:extLst>
          </p:cNvPr>
          <p:cNvSpPr/>
          <p:nvPr/>
        </p:nvSpPr>
        <p:spPr bwMode="auto">
          <a:xfrm>
            <a:off x="8138533" y="6396531"/>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7AB828C-E1C1-40D1-B79E-4CE55F697283}"/>
              </a:ext>
            </a:extLst>
          </p:cNvPr>
          <p:cNvSpPr/>
          <p:nvPr/>
        </p:nvSpPr>
        <p:spPr bwMode="auto">
          <a:xfrm>
            <a:off x="10660566" y="6388168"/>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9CED90E-3414-4CCA-8BB1-1102AAE52CD3}"/>
              </a:ext>
            </a:extLst>
          </p:cNvPr>
          <p:cNvSpPr/>
          <p:nvPr/>
        </p:nvSpPr>
        <p:spPr bwMode="auto">
          <a:xfrm>
            <a:off x="14275418" y="6406372"/>
            <a:ext cx="2074126"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B55E396-C3FC-4D94-A5AB-9D3397873F9D}"/>
              </a:ext>
            </a:extLst>
          </p:cNvPr>
          <p:cNvSpPr/>
          <p:nvPr/>
        </p:nvSpPr>
        <p:spPr bwMode="auto">
          <a:xfrm>
            <a:off x="7872761" y="780716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975E23F-22D8-4D57-B9AE-8E751D51D011}"/>
              </a:ext>
            </a:extLst>
          </p:cNvPr>
          <p:cNvSpPr/>
          <p:nvPr/>
        </p:nvSpPr>
        <p:spPr bwMode="auto">
          <a:xfrm>
            <a:off x="11392829" y="776294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FF3ABBE-50C1-4ADF-90DD-45C232B14062}"/>
              </a:ext>
            </a:extLst>
          </p:cNvPr>
          <p:cNvSpPr/>
          <p:nvPr/>
        </p:nvSpPr>
        <p:spPr bwMode="auto">
          <a:xfrm>
            <a:off x="14275418" y="736537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A5F4E45-2EE2-4C04-AB7E-E2EE29B964A9}"/>
              </a:ext>
            </a:extLst>
          </p:cNvPr>
          <p:cNvSpPr/>
          <p:nvPr/>
        </p:nvSpPr>
        <p:spPr bwMode="auto">
          <a:xfrm>
            <a:off x="7305811" y="8846213"/>
            <a:ext cx="2906848"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9597620-9C60-43A3-B82D-6E40E649C640}"/>
              </a:ext>
            </a:extLst>
          </p:cNvPr>
          <p:cNvSpPr/>
          <p:nvPr/>
        </p:nvSpPr>
        <p:spPr bwMode="auto">
          <a:xfrm>
            <a:off x="10790613" y="8846213"/>
            <a:ext cx="3036897"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7EA8342-92E5-4128-B32E-7722E051FDED}"/>
              </a:ext>
            </a:extLst>
          </p:cNvPr>
          <p:cNvSpPr/>
          <p:nvPr/>
        </p:nvSpPr>
        <p:spPr bwMode="auto">
          <a:xfrm>
            <a:off x="14015201" y="8965580"/>
            <a:ext cx="2334344"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9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a:solidFill>
                  <a:srgbClr val="434E7C"/>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a:solidFill>
                <a:srgbClr val="434E7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500660" y="3478023"/>
            <a:ext cx="4413096" cy="3046988"/>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Tính phần trăm khối lượng của Mg trong hợp chất MgO.</a:t>
            </a:r>
          </a:p>
        </p:txBody>
      </p:sp>
      <p:pic>
        <p:nvPicPr>
          <p:cNvPr id="8" name="Picture 7">
            <a:extLst>
              <a:ext uri="{FF2B5EF4-FFF2-40B4-BE49-F238E27FC236}">
                <a16:creationId xmlns:a16="http://schemas.microsoft.com/office/drawing/2014/main" id="{8E05E329-046D-4979-9515-F34506AD7C13}"/>
              </a:ext>
            </a:extLst>
          </p:cNvPr>
          <p:cNvPicPr>
            <a:picLocks noChangeAspect="1"/>
          </p:cNvPicPr>
          <p:nvPr/>
        </p:nvPicPr>
        <p:blipFill>
          <a:blip r:embed="rId2"/>
          <a:stretch>
            <a:fillRect/>
          </a:stretch>
        </p:blipFill>
        <p:spPr>
          <a:xfrm>
            <a:off x="7392988" y="3395662"/>
            <a:ext cx="8743950" cy="3495675"/>
          </a:xfrm>
          <a:prstGeom prst="rect">
            <a:avLst/>
          </a:prstGeom>
        </p:spPr>
      </p:pic>
      <p:sp>
        <p:nvSpPr>
          <p:cNvPr id="9" name="TextBox 8">
            <a:extLst>
              <a:ext uri="{FF2B5EF4-FFF2-40B4-BE49-F238E27FC236}">
                <a16:creationId xmlns:a16="http://schemas.microsoft.com/office/drawing/2014/main" id="{65D0DEC8-3E5A-4367-BE8D-77BDF6AA4A78}"/>
              </a:ext>
            </a:extLst>
          </p:cNvPr>
          <p:cNvSpPr txBox="1"/>
          <p:nvPr/>
        </p:nvSpPr>
        <p:spPr>
          <a:xfrm>
            <a:off x="2182854" y="7515315"/>
            <a:ext cx="13954084" cy="769441"/>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Tính khối lượng Mg trong hợp chất MgO bằng cách nào?</a:t>
            </a:r>
          </a:p>
        </p:txBody>
      </p:sp>
      <p:sp>
        <p:nvSpPr>
          <p:cNvPr id="10" name="TextBox 9">
            <a:extLst>
              <a:ext uri="{FF2B5EF4-FFF2-40B4-BE49-F238E27FC236}">
                <a16:creationId xmlns:a16="http://schemas.microsoft.com/office/drawing/2014/main" id="{7E8ED9FB-CBE6-4E1C-8AF0-ECE5DCDB3CAC}"/>
              </a:ext>
            </a:extLst>
          </p:cNvPr>
          <p:cNvSpPr txBox="1"/>
          <p:nvPr/>
        </p:nvSpPr>
        <p:spPr>
          <a:xfrm>
            <a:off x="2500660" y="7176760"/>
            <a:ext cx="14439066" cy="1446550"/>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Có khối lượng Mg, có  khối  lượng MgO vậy ta  tính phần trăm khối  lượng của Mg trong hợp chất MgO như thế  nào?</a:t>
            </a:r>
          </a:p>
        </p:txBody>
      </p:sp>
    </p:spTree>
    <p:extLst>
      <p:ext uri="{BB962C8B-B14F-4D97-AF65-F5344CB8AC3E}">
        <p14:creationId xmlns:p14="http://schemas.microsoft.com/office/powerpoint/2010/main" val="4303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4" name="Google Shape;1284;p22"/>
          <p:cNvSpPr txBox="1"/>
          <p:nvPr/>
        </p:nvSpPr>
        <p:spPr>
          <a:xfrm>
            <a:off x="7999798" y="2198688"/>
            <a:ext cx="2288404" cy="9372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6000">
                <a:solidFill>
                  <a:schemeClr val="lt1"/>
                </a:solidFill>
                <a:latin typeface="Times New Roman" panose="02020603050405020304" pitchFamily="18" charset="0"/>
                <a:ea typeface="Caveat Brush"/>
                <a:cs typeface="Times New Roman" panose="02020603050405020304" pitchFamily="18" charset="0"/>
                <a:sym typeface="Caveat Brush"/>
              </a:rPr>
              <a:t>Bài 6</a:t>
            </a:r>
            <a:endParaRPr sz="6000">
              <a:solidFill>
                <a:schemeClr val="lt1"/>
              </a:solidFill>
              <a:latin typeface="Times New Roman" panose="02020603050405020304" pitchFamily="18" charset="0"/>
              <a:ea typeface="Caveat Brush"/>
              <a:cs typeface="Times New Roman" panose="02020603050405020304" pitchFamily="18" charset="0"/>
              <a:sym typeface="Caveat Brush"/>
            </a:endParaRPr>
          </a:p>
        </p:txBody>
      </p:sp>
      <p:sp>
        <p:nvSpPr>
          <p:cNvPr id="1285" name="Google Shape;1285;p22"/>
          <p:cNvSpPr txBox="1"/>
          <p:nvPr/>
        </p:nvSpPr>
        <p:spPr>
          <a:xfrm>
            <a:off x="1734600" y="4197318"/>
            <a:ext cx="14818800" cy="23148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16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116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a:solidFill>
                  <a:srgbClr val="434E7C"/>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a:solidFill>
                <a:srgbClr val="434E7C"/>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743200" y="2584402"/>
            <a:ext cx="11597268" cy="4524315"/>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Các bước tính</a:t>
            </a:r>
          </a:p>
          <a:p>
            <a:pPr algn="l"/>
            <a:r>
              <a:rPr lang="vi-VN" sz="4800">
                <a:solidFill>
                  <a:srgbClr val="434E7C"/>
                </a:solidFill>
                <a:latin typeface="Times New Roman" panose="02020603050405020304" pitchFamily="18" charset="0"/>
                <a:cs typeface="Times New Roman" panose="02020603050405020304" pitchFamily="18" charset="0"/>
              </a:rPr>
              <a:t>+ Tính khối lượng mỗi nguyên tố có trong một phân tử hợp chất.</a:t>
            </a:r>
          </a:p>
          <a:p>
            <a:pPr algn="l"/>
            <a:r>
              <a:rPr lang="vi-VN" sz="4800">
                <a:solidFill>
                  <a:srgbClr val="434E7C"/>
                </a:solidFill>
                <a:latin typeface="Times New Roman" panose="02020603050405020304" pitchFamily="18" charset="0"/>
                <a:cs typeface="Times New Roman" panose="02020603050405020304" pitchFamily="18" charset="0"/>
              </a:rPr>
              <a:t>+ Tính khối lượng phân tử.</a:t>
            </a:r>
          </a:p>
          <a:p>
            <a:pPr algn="l"/>
            <a:r>
              <a:rPr lang="vi-VN" sz="4800">
                <a:solidFill>
                  <a:srgbClr val="434E7C"/>
                </a:solidFill>
                <a:latin typeface="Times New Roman" panose="02020603050405020304" pitchFamily="18" charset="0"/>
                <a:cs typeface="Times New Roman" panose="02020603050405020304" pitchFamily="18" charset="0"/>
              </a:rPr>
              <a:t>+ Tính phần trăm khối lượng của nguyên tố theo công thức:</a:t>
            </a:r>
          </a:p>
        </p:txBody>
      </p:sp>
      <p:pic>
        <p:nvPicPr>
          <p:cNvPr id="4" name="Picture 3" descr="loading...">
            <a:extLst>
              <a:ext uri="{FF2B5EF4-FFF2-40B4-BE49-F238E27FC236}">
                <a16:creationId xmlns:a16="http://schemas.microsoft.com/office/drawing/2014/main" id="{EBF270B5-D3F2-4F08-8065-A1C48DDBD4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1306" y="7108717"/>
            <a:ext cx="9079162" cy="1769945"/>
          </a:xfrm>
          <a:prstGeom prst="rect">
            <a:avLst/>
          </a:prstGeom>
          <a:noFill/>
          <a:ln>
            <a:noFill/>
          </a:ln>
        </p:spPr>
      </p:pic>
    </p:spTree>
    <p:extLst>
      <p:ext uri="{BB962C8B-B14F-4D97-AF65-F5344CB8AC3E}">
        <p14:creationId xmlns:p14="http://schemas.microsoft.com/office/powerpoint/2010/main" val="15986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6247746"/>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94390" y="3081243"/>
            <a:ext cx="6103206" cy="6001643"/>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8</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CaCO3. Tính phần trăm khối lượng của mỗi nguyên tố trong hợp chất trên.</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3769466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97156" y="2456775"/>
            <a:ext cx="15076444" cy="247206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27482" y="2456775"/>
            <a:ext cx="14946117"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8</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CaCO3. Tính phần trăm khối lượng của mỗi nguyên tố trong hợp chất trên.</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279BD5D0-9487-48E0-8A06-55E70D2A5C3F}"/>
              </a:ext>
            </a:extLst>
          </p:cNvPr>
          <p:cNvSpPr txBox="1"/>
          <p:nvPr/>
        </p:nvSpPr>
        <p:spPr>
          <a:xfrm>
            <a:off x="2427482" y="5156549"/>
            <a:ext cx="13964811" cy="3477875"/>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a:t>
            </a:r>
            <a:r>
              <a:rPr lang="vi-VN" sz="4400">
                <a:solidFill>
                  <a:srgbClr val="434E7C"/>
                </a:solidFill>
                <a:latin typeface="Times New Roman" panose="02020603050405020304" pitchFamily="18" charset="0"/>
                <a:cs typeface="Times New Roman" panose="02020603050405020304" pitchFamily="18" charset="0"/>
              </a:rPr>
              <a:t> = 1 × 40 amu = 40 amu</a:t>
            </a:r>
          </a:p>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 1 × 12 amu = 12 amu</a:t>
            </a:r>
          </a:p>
          <a:p>
            <a:pPr algn="l"/>
            <a:r>
              <a:rPr lang="vi-VN"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a:t>
            </a:r>
            <a:r>
              <a:rPr lang="vi-VN" sz="4400">
                <a:solidFill>
                  <a:srgbClr val="434E7C"/>
                </a:solidFill>
                <a:latin typeface="Times New Roman" panose="02020603050405020304" pitchFamily="18" charset="0"/>
                <a:cs typeface="Times New Roman" panose="02020603050405020304" pitchFamily="18" charset="0"/>
              </a:rPr>
              <a:t> = 3 × 16 = 48 amu</a:t>
            </a:r>
          </a:p>
          <a:p>
            <a:pPr algn="l"/>
            <a:r>
              <a:rPr lang="vi-VN" sz="4400">
                <a:solidFill>
                  <a:srgbClr val="434E7C"/>
                </a:solidFill>
                <a:latin typeface="Times New Roman" panose="02020603050405020304" pitchFamily="18" charset="0"/>
                <a:cs typeface="Times New Roman" panose="02020603050405020304" pitchFamily="18" charset="0"/>
              </a:rPr>
              <a:t>→ Khối lượng phân tử CaCO3 là:  = 40 + 12 + 48 = 100 amu</a:t>
            </a:r>
          </a:p>
          <a:p>
            <a:pPr algn="l"/>
            <a:r>
              <a:rPr lang="vi-VN" sz="4400">
                <a:solidFill>
                  <a:srgbClr val="434E7C"/>
                </a:solidFill>
                <a:latin typeface="Times New Roman" panose="02020603050405020304" pitchFamily="18" charset="0"/>
                <a:cs typeface="Times New Roman" panose="02020603050405020304" pitchFamily="18" charset="0"/>
              </a:rPr>
              <a:t>Phần trăm về khối lượng của Ca trong CaCO3 là:</a:t>
            </a:r>
            <a:endParaRPr lang="en-US" sz="440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0D9D405-95CC-44C4-A82A-C2833441F1EF}"/>
                  </a:ext>
                </a:extLst>
              </p:cNvPr>
              <p:cNvSpPr txBox="1"/>
              <p:nvPr/>
            </p:nvSpPr>
            <p:spPr>
              <a:xfrm>
                <a:off x="2892812" y="8630102"/>
                <a:ext cx="6289288" cy="1133772"/>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%Ca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40</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40%</a:t>
                </a:r>
              </a:p>
            </p:txBody>
          </p:sp>
        </mc:Choice>
        <mc:Fallback>
          <p:sp>
            <p:nvSpPr>
              <p:cNvPr id="4" name="TextBox 3">
                <a:extLst>
                  <a:ext uri="{FF2B5EF4-FFF2-40B4-BE49-F238E27FC236}">
                    <a16:creationId xmlns:a16="http://schemas.microsoft.com/office/drawing/2014/main" id="{F0D9D405-95CC-44C4-A82A-C2833441F1EF}"/>
                  </a:ext>
                </a:extLst>
              </p:cNvPr>
              <p:cNvSpPr txBox="1">
                <a:spLocks noRot="1" noChangeAspect="1" noMove="1" noResize="1" noEditPoints="1" noAdjustHandles="1" noChangeArrowheads="1" noChangeShapeType="1" noTextEdit="1"/>
              </p:cNvSpPr>
              <p:nvPr/>
            </p:nvSpPr>
            <p:spPr>
              <a:xfrm>
                <a:off x="2892812" y="8630102"/>
                <a:ext cx="6289288" cy="1133772"/>
              </a:xfrm>
              <a:prstGeom prst="rect">
                <a:avLst/>
              </a:prstGeom>
              <a:blipFill>
                <a:blip r:embed="rId2"/>
                <a:stretch>
                  <a:fillRect l="-4462" r="-1940" b="-134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9B547EF-8A47-435F-B6E4-B8C04BF16409}"/>
                  </a:ext>
                </a:extLst>
              </p:cNvPr>
              <p:cNvSpPr txBox="1"/>
              <p:nvPr/>
            </p:nvSpPr>
            <p:spPr>
              <a:xfrm>
                <a:off x="9900540" y="8630102"/>
                <a:ext cx="6289288" cy="113992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12</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12%</a:t>
                </a:r>
              </a:p>
            </p:txBody>
          </p:sp>
        </mc:Choice>
        <mc:Fallback>
          <p:sp>
            <p:nvSpPr>
              <p:cNvPr id="11" name="TextBox 10">
                <a:extLst>
                  <a:ext uri="{FF2B5EF4-FFF2-40B4-BE49-F238E27FC236}">
                    <a16:creationId xmlns:a16="http://schemas.microsoft.com/office/drawing/2014/main" id="{A9B547EF-8A47-435F-B6E4-B8C04BF16409}"/>
                  </a:ext>
                </a:extLst>
              </p:cNvPr>
              <p:cNvSpPr txBox="1">
                <a:spLocks noRot="1" noChangeAspect="1" noMove="1" noResize="1" noEditPoints="1" noAdjustHandles="1" noChangeArrowheads="1" noChangeShapeType="1" noTextEdit="1"/>
              </p:cNvSpPr>
              <p:nvPr/>
            </p:nvSpPr>
            <p:spPr>
              <a:xfrm>
                <a:off x="9900540" y="8630102"/>
                <a:ext cx="6289288" cy="1139927"/>
              </a:xfrm>
              <a:prstGeom prst="rect">
                <a:avLst/>
              </a:prstGeom>
              <a:blipFill>
                <a:blip r:embed="rId3"/>
                <a:stretch>
                  <a:fillRect l="-4360" b="-128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5205260-B6E5-4C57-8AE0-93B23D0D11F6}"/>
                  </a:ext>
                </a:extLst>
              </p:cNvPr>
              <p:cNvSpPr txBox="1"/>
              <p:nvPr/>
            </p:nvSpPr>
            <p:spPr>
              <a:xfrm>
                <a:off x="6037456" y="9521642"/>
                <a:ext cx="6289288" cy="113838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48</m:t>
                        </m:r>
                      </m:num>
                      <m:den>
                        <m:r>
                          <a:rPr lang="en-US" sz="4800" b="0" i="1" smtClean="0">
                            <a:solidFill>
                              <a:srgbClr val="434E7C"/>
                            </a:solidFill>
                            <a:latin typeface="Cambria Math" panose="02040503050406030204" pitchFamily="18" charset="0"/>
                            <a:cs typeface="Times New Roman" panose="02020603050405020304" pitchFamily="18" charset="0"/>
                          </a:rPr>
                          <m:t>100</m:t>
                        </m:r>
                      </m:den>
                    </m:f>
                  </m:oMath>
                </a14:m>
                <a:r>
                  <a:rPr lang="en-US" sz="4800">
                    <a:solidFill>
                      <a:srgbClr val="434E7C"/>
                    </a:solidFill>
                    <a:latin typeface="Times New Roman" panose="02020603050405020304" pitchFamily="18" charset="0"/>
                    <a:cs typeface="Times New Roman" panose="02020603050405020304" pitchFamily="18" charset="0"/>
                  </a:rPr>
                  <a:t>.100% = 48%</a:t>
                </a:r>
              </a:p>
            </p:txBody>
          </p:sp>
        </mc:Choice>
        <mc:Fallback>
          <p:sp>
            <p:nvSpPr>
              <p:cNvPr id="12" name="TextBox 11">
                <a:extLst>
                  <a:ext uri="{FF2B5EF4-FFF2-40B4-BE49-F238E27FC236}">
                    <a16:creationId xmlns:a16="http://schemas.microsoft.com/office/drawing/2014/main" id="{F5205260-B6E5-4C57-8AE0-93B23D0D11F6}"/>
                  </a:ext>
                </a:extLst>
              </p:cNvPr>
              <p:cNvSpPr txBox="1">
                <a:spLocks noRot="1" noChangeAspect="1" noMove="1" noResize="1" noEditPoints="1" noAdjustHandles="1" noChangeArrowheads="1" noChangeShapeType="1" noTextEdit="1"/>
              </p:cNvSpPr>
              <p:nvPr/>
            </p:nvSpPr>
            <p:spPr>
              <a:xfrm>
                <a:off x="6037456" y="9521642"/>
                <a:ext cx="6289288" cy="1138389"/>
              </a:xfrm>
              <a:prstGeom prst="rect">
                <a:avLst/>
              </a:prstGeom>
              <a:blipFill>
                <a:blip r:embed="rId4"/>
                <a:stretch>
                  <a:fillRect l="-4360" b="-12834"/>
                </a:stretch>
              </a:blipFill>
            </p:spPr>
            <p:txBody>
              <a:bodyPr/>
              <a:lstStyle/>
              <a:p>
                <a:r>
                  <a:rPr lang="en-US">
                    <a:noFill/>
                  </a:rPr>
                  <a:t> </a:t>
                </a:r>
              </a:p>
            </p:txBody>
          </p:sp>
        </mc:Fallback>
      </mc:AlternateContent>
    </p:spTree>
    <p:extLst>
      <p:ext uri="{BB962C8B-B14F-4D97-AF65-F5344CB8AC3E}">
        <p14:creationId xmlns:p14="http://schemas.microsoft.com/office/powerpoint/2010/main" val="24887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502519" y="2615291"/>
            <a:ext cx="13359161" cy="252820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693216" y="2626086"/>
            <a:ext cx="13359161"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997477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87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4;p26">
            <a:extLst>
              <a:ext uri="{FF2B5EF4-FFF2-40B4-BE49-F238E27FC236}">
                <a16:creationId xmlns:a16="http://schemas.microsoft.com/office/drawing/2014/main" id="{6B94F7B7-84EA-46D1-9F5C-C7733F2E9D92}"/>
              </a:ext>
            </a:extLst>
          </p:cNvPr>
          <p:cNvSpPr/>
          <p:nvPr/>
        </p:nvSpPr>
        <p:spPr>
          <a:xfrm>
            <a:off x="3443437" y="86189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5A70CEFA-3E01-4FEB-8200-CEA34E93F999}"/>
              </a:ext>
            </a:extLst>
          </p:cNvPr>
          <p:cNvSpPr txBox="1"/>
          <p:nvPr/>
        </p:nvSpPr>
        <p:spPr>
          <a:xfrm>
            <a:off x="6911020" y="1021415"/>
            <a:ext cx="4526213"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NỘI DUNG</a:t>
            </a:r>
          </a:p>
        </p:txBody>
      </p:sp>
      <p:sp>
        <p:nvSpPr>
          <p:cNvPr id="4" name="Google Shape;1985;p15">
            <a:extLst>
              <a:ext uri="{FF2B5EF4-FFF2-40B4-BE49-F238E27FC236}">
                <a16:creationId xmlns:a16="http://schemas.microsoft.com/office/drawing/2014/main" id="{15981355-47B6-494C-A1C5-304DE74F7B64}"/>
              </a:ext>
            </a:extLst>
          </p:cNvPr>
          <p:cNvSpPr/>
          <p:nvPr/>
        </p:nvSpPr>
        <p:spPr>
          <a:xfrm>
            <a:off x="3824785" y="4064847"/>
            <a:ext cx="3607298"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986;p15">
            <a:extLst>
              <a:ext uri="{FF2B5EF4-FFF2-40B4-BE49-F238E27FC236}">
                <a16:creationId xmlns:a16="http://schemas.microsoft.com/office/drawing/2014/main" id="{0B774A09-BF49-4DC1-B87A-25591CD28B9D}"/>
              </a:ext>
            </a:extLst>
          </p:cNvPr>
          <p:cNvSpPr/>
          <p:nvPr/>
        </p:nvSpPr>
        <p:spPr>
          <a:xfrm>
            <a:off x="10855916" y="4064847"/>
            <a:ext cx="3607299"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994;p15">
            <a:extLst>
              <a:ext uri="{FF2B5EF4-FFF2-40B4-BE49-F238E27FC236}">
                <a16:creationId xmlns:a16="http://schemas.microsoft.com/office/drawing/2014/main" id="{DB089E46-089C-4771-8F72-BDF235458471}"/>
              </a:ext>
            </a:extLst>
          </p:cNvPr>
          <p:cNvSpPr/>
          <p:nvPr/>
        </p:nvSpPr>
        <p:spPr>
          <a:xfrm rot="2341434">
            <a:off x="4264848" y="2733629"/>
            <a:ext cx="2509634" cy="228711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995;p15">
            <a:extLst>
              <a:ext uri="{FF2B5EF4-FFF2-40B4-BE49-F238E27FC236}">
                <a16:creationId xmlns:a16="http://schemas.microsoft.com/office/drawing/2014/main" id="{555EBAEA-C661-44C4-BE3D-4628C8E61A25}"/>
              </a:ext>
            </a:extLst>
          </p:cNvPr>
          <p:cNvSpPr/>
          <p:nvPr/>
        </p:nvSpPr>
        <p:spPr>
          <a:xfrm rot="-2454863">
            <a:off x="11393746" y="2706423"/>
            <a:ext cx="2434935" cy="2370924"/>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9E23906C-F175-4BB6-B8D8-7AD67C11A64B}"/>
              </a:ext>
            </a:extLst>
          </p:cNvPr>
          <p:cNvSpPr txBox="1"/>
          <p:nvPr/>
        </p:nvSpPr>
        <p:spPr>
          <a:xfrm>
            <a:off x="4275708" y="4945505"/>
            <a:ext cx="256517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Hoá trị</a:t>
            </a:r>
          </a:p>
        </p:txBody>
      </p:sp>
      <p:sp>
        <p:nvSpPr>
          <p:cNvPr id="9" name="TextBox 8">
            <a:extLst>
              <a:ext uri="{FF2B5EF4-FFF2-40B4-BE49-F238E27FC236}">
                <a16:creationId xmlns:a16="http://schemas.microsoft.com/office/drawing/2014/main" id="{B227AC73-ACB8-4BCE-B5B2-401AA8EF89CE}"/>
              </a:ext>
            </a:extLst>
          </p:cNvPr>
          <p:cNvSpPr txBox="1"/>
          <p:nvPr/>
        </p:nvSpPr>
        <p:spPr>
          <a:xfrm>
            <a:off x="11031448" y="4590874"/>
            <a:ext cx="3431767" cy="1754326"/>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Công thức hoá học</a:t>
            </a:r>
          </a:p>
        </p:txBody>
      </p:sp>
      <p:sp>
        <p:nvSpPr>
          <p:cNvPr id="10" name="TextBox 9">
            <a:extLst>
              <a:ext uri="{FF2B5EF4-FFF2-40B4-BE49-F238E27FC236}">
                <a16:creationId xmlns:a16="http://schemas.microsoft.com/office/drawing/2014/main" id="{9936EDC3-795C-4CA9-9DDE-B6B7C8A0AF7D}"/>
              </a:ext>
            </a:extLst>
          </p:cNvPr>
          <p:cNvSpPr txBox="1"/>
          <p:nvPr/>
        </p:nvSpPr>
        <p:spPr>
          <a:xfrm flipH="1">
            <a:off x="1739590" y="3507164"/>
            <a:ext cx="3568201"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a:t>
            </a:r>
          </a:p>
        </p:txBody>
      </p:sp>
      <p:sp>
        <p:nvSpPr>
          <p:cNvPr id="11" name="TextBox 10">
            <a:extLst>
              <a:ext uri="{FF2B5EF4-FFF2-40B4-BE49-F238E27FC236}">
                <a16:creationId xmlns:a16="http://schemas.microsoft.com/office/drawing/2014/main" id="{9AD49181-C1A7-42C3-9CD5-B8F4414E20CD}"/>
              </a:ext>
            </a:extLst>
          </p:cNvPr>
          <p:cNvSpPr txBox="1"/>
          <p:nvPr/>
        </p:nvSpPr>
        <p:spPr>
          <a:xfrm>
            <a:off x="12346922" y="3507164"/>
            <a:ext cx="625285"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197380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5046900" y="4130773"/>
            <a:ext cx="81942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5046900" y="4246769"/>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5695972" y="4648149"/>
            <a:ext cx="6896056" cy="1862048"/>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HOÁ  TRỊ</a:t>
            </a:r>
          </a:p>
        </p:txBody>
      </p:sp>
      <p:sp>
        <p:nvSpPr>
          <p:cNvPr id="5" name="TextBox 4">
            <a:extLst>
              <a:ext uri="{FF2B5EF4-FFF2-40B4-BE49-F238E27FC236}">
                <a16:creationId xmlns:a16="http://schemas.microsoft.com/office/drawing/2014/main" id="{FC2E645B-FED3-49E0-A7BA-142009BE7EA3}"/>
              </a:ext>
            </a:extLst>
          </p:cNvPr>
          <p:cNvSpPr txBox="1"/>
          <p:nvPr/>
        </p:nvSpPr>
        <p:spPr>
          <a:xfrm>
            <a:off x="5030173" y="1218628"/>
            <a:ext cx="1053980"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38805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02;p4">
            <a:extLst>
              <a:ext uri="{FF2B5EF4-FFF2-40B4-BE49-F238E27FC236}">
                <a16:creationId xmlns:a16="http://schemas.microsoft.com/office/drawing/2014/main" id="{BE99975D-4BA6-4EB3-BA4E-2403EDA40120}"/>
              </a:ext>
            </a:extLst>
          </p:cNvPr>
          <p:cNvSpPr/>
          <p:nvPr/>
        </p:nvSpPr>
        <p:spPr>
          <a:xfrm>
            <a:off x="2074863" y="559836"/>
            <a:ext cx="6753736"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8DAA71EE-CADE-4CFD-842B-2BE344F26AA0}"/>
              </a:ext>
            </a:extLst>
          </p:cNvPr>
          <p:cNvSpPr/>
          <p:nvPr/>
        </p:nvSpPr>
        <p:spPr>
          <a:xfrm>
            <a:off x="2426213" y="7129881"/>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900958" y="149620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196650"/>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927709"/>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28046" y="6639227"/>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562582" y="6639227"/>
            <a:ext cx="4248613"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0" name="TextBox 9">
            <a:extLst>
              <a:ext uri="{FF2B5EF4-FFF2-40B4-BE49-F238E27FC236}">
                <a16:creationId xmlns:a16="http://schemas.microsoft.com/office/drawing/2014/main" id="{63BD94CF-E87C-4F5B-92DA-45B1FFF8FF33}"/>
              </a:ext>
            </a:extLst>
          </p:cNvPr>
          <p:cNvSpPr txBox="1"/>
          <p:nvPr/>
        </p:nvSpPr>
        <p:spPr>
          <a:xfrm>
            <a:off x="2390264" y="512210"/>
            <a:ext cx="6753736"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Khái niệm về hoá trị</a:t>
            </a:r>
          </a:p>
        </p:txBody>
      </p:sp>
    </p:spTree>
    <p:extLst>
      <p:ext uri="{BB962C8B-B14F-4D97-AF65-F5344CB8AC3E}">
        <p14:creationId xmlns:p14="http://schemas.microsoft.com/office/powerpoint/2010/main" val="5457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4" grpId="0"/>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4;p5">
            <a:extLst>
              <a:ext uri="{FF2B5EF4-FFF2-40B4-BE49-F238E27FC236}">
                <a16:creationId xmlns:a16="http://schemas.microsoft.com/office/drawing/2014/main" id="{8DAA71EE-CADE-4CFD-842B-2BE344F26AA0}"/>
              </a:ext>
            </a:extLst>
          </p:cNvPr>
          <p:cNvSpPr/>
          <p:nvPr/>
        </p:nvSpPr>
        <p:spPr>
          <a:xfrm>
            <a:off x="2426213" y="7486713"/>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834050" y="261403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553482"/>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2178945"/>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72533" y="7910460"/>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629371" y="7977229"/>
            <a:ext cx="4627755"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1" name="Google Shape;336;p2">
            <a:extLst>
              <a:ext uri="{FF2B5EF4-FFF2-40B4-BE49-F238E27FC236}">
                <a16:creationId xmlns:a16="http://schemas.microsoft.com/office/drawing/2014/main" id="{FDCACD49-BA3B-4452-AB5A-1419101609CC}"/>
              </a:ext>
            </a:extLst>
          </p:cNvPr>
          <p:cNvSpPr/>
          <p:nvPr/>
        </p:nvSpPr>
        <p:spPr>
          <a:xfrm>
            <a:off x="1739590" y="454232"/>
            <a:ext cx="14675005" cy="1744455"/>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FEA475C3-AAB3-467E-9C3A-865A0D8B0008}"/>
              </a:ext>
            </a:extLst>
          </p:cNvPr>
          <p:cNvSpPr txBox="1"/>
          <p:nvPr/>
        </p:nvSpPr>
        <p:spPr>
          <a:xfrm>
            <a:off x="2713032" y="541629"/>
            <a:ext cx="13209745" cy="1569660"/>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Hãy so sánh hoá trị của nguyên tố và số electron mà nguyên tử của nguyên tố góp chung để tạo ra liên kết</a:t>
            </a:r>
          </a:p>
        </p:txBody>
      </p:sp>
      <p:sp>
        <p:nvSpPr>
          <p:cNvPr id="12" name="Google Shape;704;p5">
            <a:extLst>
              <a:ext uri="{FF2B5EF4-FFF2-40B4-BE49-F238E27FC236}">
                <a16:creationId xmlns:a16="http://schemas.microsoft.com/office/drawing/2014/main" id="{34DAF867-7622-4396-A5FC-E4124AC6A3AF}"/>
              </a:ext>
            </a:extLst>
          </p:cNvPr>
          <p:cNvSpPr/>
          <p:nvPr/>
        </p:nvSpPr>
        <p:spPr>
          <a:xfrm>
            <a:off x="2066175" y="7443553"/>
            <a:ext cx="14021833" cy="248681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3" name="TextBox 12">
            <a:extLst>
              <a:ext uri="{FF2B5EF4-FFF2-40B4-BE49-F238E27FC236}">
                <a16:creationId xmlns:a16="http://schemas.microsoft.com/office/drawing/2014/main" id="{229AD7BB-329A-4168-84F2-DCA4CFBA5AEC}"/>
              </a:ext>
            </a:extLst>
          </p:cNvPr>
          <p:cNvSpPr txBox="1"/>
          <p:nvPr/>
        </p:nvSpPr>
        <p:spPr>
          <a:xfrm>
            <a:off x="3144505" y="7532798"/>
            <a:ext cx="11769309" cy="2308324"/>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Hoá trị của một nguyên tố trong hợp chất cộng hoá trị bằng số electron mà  nguyên tử nguyên tố đó góp  chung với nguyên tử khác</a:t>
            </a:r>
          </a:p>
        </p:txBody>
      </p:sp>
    </p:spTree>
    <p:extLst>
      <p:ext uri="{BB962C8B-B14F-4D97-AF65-F5344CB8AC3E}">
        <p14:creationId xmlns:p14="http://schemas.microsoft.com/office/powerpoint/2010/main" val="12581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Khái niệm về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Hoá trị là con số biểu thị khả năng liên kết của nguyên tử nguyên tố này với nguyên tử nguyên tố khác</a:t>
            </a:r>
          </a:p>
        </p:txBody>
      </p:sp>
      <p:sp>
        <p:nvSpPr>
          <p:cNvPr id="7" name="TextBox 6">
            <a:extLst>
              <a:ext uri="{FF2B5EF4-FFF2-40B4-BE49-F238E27FC236}">
                <a16:creationId xmlns:a16="http://schemas.microsoft.com/office/drawing/2014/main" id="{264EFEA6-F4C3-46C6-BA89-F84C2831B142}"/>
              </a:ext>
            </a:extLst>
          </p:cNvPr>
          <p:cNvSpPr txBox="1"/>
          <p:nvPr/>
        </p:nvSpPr>
        <p:spPr>
          <a:xfrm>
            <a:off x="2074863" y="5712980"/>
            <a:ext cx="1419112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Trong hợp chất, H luôn có hoá trị I, O luôn có hoá trị II</a:t>
            </a:r>
          </a:p>
        </p:txBody>
      </p:sp>
    </p:spTree>
    <p:extLst>
      <p:ext uri="{BB962C8B-B14F-4D97-AF65-F5344CB8AC3E}">
        <p14:creationId xmlns:p14="http://schemas.microsoft.com/office/powerpoint/2010/main" val="19467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1588" algn="l" defTabSz="914400" rtl="0" eaLnBrk="0" fontAlgn="base" latinLnBrk="0" hangingPunct="0">
          <a:lnSpc>
            <a:spcPct val="100000"/>
          </a:lnSpc>
          <a:spcBef>
            <a:spcPct val="0"/>
          </a:spcBef>
          <a:spcAft>
            <a:spcPct val="0"/>
          </a:spcAft>
          <a:buClrTx/>
          <a:buSzTx/>
          <a:buFontTx/>
          <a:buNone/>
          <a:tabLst/>
          <a:defRPr kumimoji="0" sz="4800" b="0" i="0" u="none" strike="noStrike" cap="none" normalizeH="0" baseline="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defRPr>
        </a:defPPr>
      </a:lstStyle>
    </a:spDef>
    <a:txDef>
      <a:spPr>
        <a:noFill/>
      </a:spPr>
      <a:bodyPr wrap="square" rtlCol="0">
        <a:spAutoFit/>
      </a:bodyPr>
      <a:lstStyle>
        <a:defPPr algn="l">
          <a:defRPr sz="4800" smtClean="0">
            <a:solidFill>
              <a:srgbClr val="434E7C"/>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2658</Words>
  <Application>Microsoft Office PowerPoint</Application>
  <PresentationFormat>Custom</PresentationFormat>
  <Paragraphs>385</Paragraphs>
  <Slides>44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Cambria Math</vt:lpstr>
      <vt:lpstr>Arial</vt:lpstr>
      <vt:lpstr>Times New Roman</vt:lpstr>
      <vt:lpstr>Questrial</vt:lpstr>
      <vt:lpstr>Open Sans</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Huynh Ngoc Diep</cp:lastModifiedBy>
  <cp:revision>11</cp:revision>
  <dcterms:modified xsi:type="dcterms:W3CDTF">2022-07-22T06:03:37Z</dcterms:modified>
</cp:coreProperties>
</file>